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7" autoAdjust="0"/>
    <p:restoredTop sz="94660"/>
  </p:normalViewPr>
  <p:slideViewPr>
    <p:cSldViewPr snapToGrid="0">
      <p:cViewPr>
        <p:scale>
          <a:sx n="46" d="100"/>
          <a:sy n="46" d="100"/>
        </p:scale>
        <p:origin x="44" y="3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11A3E3-0ADB-456D-ADDF-695F26632A2A}" type="datetimeFigureOut">
              <a:rPr lang="en-US" smtClean="0"/>
              <a:t>8/24/2018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309F5-2010-4465-9C80-3DD13F042C12}"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9721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E111A3E3-0ADB-456D-ADDF-695F26632A2A}" type="datetimeFigureOut">
              <a:rPr lang="en-US" smtClean="0"/>
              <a:t>8/24/2018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D309F5-2010-4465-9C80-3DD13F042C12}" type="slidenum">
              <a:rPr lang="en-US" smtClean="0"/>
              <a:t>‹#›</a:t>
            </a:fld>
            <a:endParaRPr lang="en-US"/>
          </a:p>
        </p:txBody>
      </p:sp>
    </p:spTree>
    <p:extLst>
      <p:ext uri="{BB962C8B-B14F-4D97-AF65-F5344CB8AC3E}">
        <p14:creationId xmlns:p14="http://schemas.microsoft.com/office/powerpoint/2010/main" val="3961695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11A3E3-0ADB-456D-ADDF-695F26632A2A}" type="datetimeFigureOut">
              <a:rPr lang="en-US" smtClean="0"/>
              <a:t>8/24/2018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309F5-2010-4465-9C80-3DD13F042C12}" type="slidenum">
              <a:rPr lang="en-US" smtClean="0"/>
              <a:t>‹#›</a:t>
            </a:fld>
            <a:endParaRPr lang="en-US"/>
          </a:p>
        </p:txBody>
      </p:sp>
    </p:spTree>
    <p:extLst>
      <p:ext uri="{BB962C8B-B14F-4D97-AF65-F5344CB8AC3E}">
        <p14:creationId xmlns:p14="http://schemas.microsoft.com/office/powerpoint/2010/main" val="2206931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11A3E3-0ADB-456D-ADDF-695F26632A2A}" type="datetimeFigureOut">
              <a:rPr lang="en-US" smtClean="0"/>
              <a:t>8/24/2018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309F5-2010-4465-9C80-3DD13F042C12}"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854381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11A3E3-0ADB-456D-ADDF-695F26632A2A}" type="datetimeFigureOut">
              <a:rPr lang="en-US" smtClean="0"/>
              <a:t>8/24/2018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309F5-2010-4465-9C80-3DD13F042C12}" type="slidenum">
              <a:rPr lang="en-US" smtClean="0"/>
              <a:t>‹#›</a:t>
            </a:fld>
            <a:endParaRPr lang="en-US"/>
          </a:p>
        </p:txBody>
      </p:sp>
    </p:spTree>
    <p:extLst>
      <p:ext uri="{BB962C8B-B14F-4D97-AF65-F5344CB8AC3E}">
        <p14:creationId xmlns:p14="http://schemas.microsoft.com/office/powerpoint/2010/main" val="2739244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11A3E3-0ADB-456D-ADDF-695F26632A2A}" type="datetimeFigureOut">
              <a:rPr lang="en-US" smtClean="0"/>
              <a:t>8/24/2018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309F5-2010-4465-9C80-3DD13F042C12}"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07107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11A3E3-0ADB-456D-ADDF-695F26632A2A}" type="datetimeFigureOut">
              <a:rPr lang="en-US" smtClean="0"/>
              <a:t>8/24/2018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309F5-2010-4465-9C80-3DD13F042C12}" type="slidenum">
              <a:rPr lang="en-US" smtClean="0"/>
              <a:t>‹#›</a:t>
            </a:fld>
            <a:endParaRPr lang="en-US"/>
          </a:p>
        </p:txBody>
      </p:sp>
    </p:spTree>
    <p:extLst>
      <p:ext uri="{BB962C8B-B14F-4D97-AF65-F5344CB8AC3E}">
        <p14:creationId xmlns:p14="http://schemas.microsoft.com/office/powerpoint/2010/main" val="1218137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11A3E3-0ADB-456D-ADDF-695F26632A2A}" type="datetimeFigureOut">
              <a:rPr lang="en-US" smtClean="0"/>
              <a:t>8/24/2018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309F5-2010-4465-9C80-3DD13F042C12}" type="slidenum">
              <a:rPr lang="en-US" smtClean="0"/>
              <a:t>‹#›</a:t>
            </a:fld>
            <a:endParaRPr lang="en-US"/>
          </a:p>
        </p:txBody>
      </p:sp>
    </p:spTree>
    <p:extLst>
      <p:ext uri="{BB962C8B-B14F-4D97-AF65-F5344CB8AC3E}">
        <p14:creationId xmlns:p14="http://schemas.microsoft.com/office/powerpoint/2010/main" val="754656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11A3E3-0ADB-456D-ADDF-695F26632A2A}" type="datetimeFigureOut">
              <a:rPr lang="en-US" smtClean="0"/>
              <a:t>8/24/2018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309F5-2010-4465-9C80-3DD13F042C12}" type="slidenum">
              <a:rPr lang="en-US" smtClean="0"/>
              <a:t>‹#›</a:t>
            </a:fld>
            <a:endParaRPr lang="en-US"/>
          </a:p>
        </p:txBody>
      </p:sp>
    </p:spTree>
    <p:extLst>
      <p:ext uri="{BB962C8B-B14F-4D97-AF65-F5344CB8AC3E}">
        <p14:creationId xmlns:p14="http://schemas.microsoft.com/office/powerpoint/2010/main" val="465225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11A3E3-0ADB-456D-ADDF-695F26632A2A}" type="datetimeFigureOut">
              <a:rPr lang="en-US" smtClean="0"/>
              <a:t>8/24/2018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309F5-2010-4465-9C80-3DD13F042C12}" type="slidenum">
              <a:rPr lang="en-US" smtClean="0"/>
              <a:t>‹#›</a:t>
            </a:fld>
            <a:endParaRPr lang="en-US"/>
          </a:p>
        </p:txBody>
      </p:sp>
    </p:spTree>
    <p:extLst>
      <p:ext uri="{BB962C8B-B14F-4D97-AF65-F5344CB8AC3E}">
        <p14:creationId xmlns:p14="http://schemas.microsoft.com/office/powerpoint/2010/main" val="1600567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11A3E3-0ADB-456D-ADDF-695F26632A2A}" type="datetimeFigureOut">
              <a:rPr lang="en-US" smtClean="0"/>
              <a:t>8/24/2018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309F5-2010-4465-9C80-3DD13F042C12}" type="slidenum">
              <a:rPr lang="en-US" smtClean="0"/>
              <a:t>‹#›</a:t>
            </a:fld>
            <a:endParaRPr lang="en-US"/>
          </a:p>
        </p:txBody>
      </p:sp>
    </p:spTree>
    <p:extLst>
      <p:ext uri="{BB962C8B-B14F-4D97-AF65-F5344CB8AC3E}">
        <p14:creationId xmlns:p14="http://schemas.microsoft.com/office/powerpoint/2010/main" val="4135866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11A3E3-0ADB-456D-ADDF-695F26632A2A}" type="datetimeFigureOut">
              <a:rPr lang="en-US" smtClean="0"/>
              <a:t>8/24/2018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D309F5-2010-4465-9C80-3DD13F042C12}" type="slidenum">
              <a:rPr lang="en-US" smtClean="0"/>
              <a:t>‹#›</a:t>
            </a:fld>
            <a:endParaRPr lang="en-US"/>
          </a:p>
        </p:txBody>
      </p:sp>
    </p:spTree>
    <p:extLst>
      <p:ext uri="{BB962C8B-B14F-4D97-AF65-F5344CB8AC3E}">
        <p14:creationId xmlns:p14="http://schemas.microsoft.com/office/powerpoint/2010/main" val="3142387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11A3E3-0ADB-456D-ADDF-695F26632A2A}" type="datetimeFigureOut">
              <a:rPr lang="en-US" smtClean="0"/>
              <a:t>8/24/2018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D309F5-2010-4465-9C80-3DD13F042C12}" type="slidenum">
              <a:rPr lang="en-US" smtClean="0"/>
              <a:t>‹#›</a:t>
            </a:fld>
            <a:endParaRPr lang="en-US"/>
          </a:p>
        </p:txBody>
      </p:sp>
    </p:spTree>
    <p:extLst>
      <p:ext uri="{BB962C8B-B14F-4D97-AF65-F5344CB8AC3E}">
        <p14:creationId xmlns:p14="http://schemas.microsoft.com/office/powerpoint/2010/main" val="680992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11A3E3-0ADB-456D-ADDF-695F26632A2A}" type="datetimeFigureOut">
              <a:rPr lang="en-US" smtClean="0"/>
              <a:t>8/24/2018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D309F5-2010-4465-9C80-3DD13F042C12}" type="slidenum">
              <a:rPr lang="en-US" smtClean="0"/>
              <a:t>‹#›</a:t>
            </a:fld>
            <a:endParaRPr lang="en-US"/>
          </a:p>
        </p:txBody>
      </p:sp>
    </p:spTree>
    <p:extLst>
      <p:ext uri="{BB962C8B-B14F-4D97-AF65-F5344CB8AC3E}">
        <p14:creationId xmlns:p14="http://schemas.microsoft.com/office/powerpoint/2010/main" val="2054581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11A3E3-0ADB-456D-ADDF-695F26632A2A}" type="datetimeFigureOut">
              <a:rPr lang="en-US" smtClean="0"/>
              <a:t>8/24/2018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D309F5-2010-4465-9C80-3DD13F042C12}" type="slidenum">
              <a:rPr lang="en-US" smtClean="0"/>
              <a:t>‹#›</a:t>
            </a:fld>
            <a:endParaRPr lang="en-US"/>
          </a:p>
        </p:txBody>
      </p:sp>
    </p:spTree>
    <p:extLst>
      <p:ext uri="{BB962C8B-B14F-4D97-AF65-F5344CB8AC3E}">
        <p14:creationId xmlns:p14="http://schemas.microsoft.com/office/powerpoint/2010/main" val="1307037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111A3E3-0ADB-456D-ADDF-695F26632A2A}" type="datetimeFigureOut">
              <a:rPr lang="en-US" smtClean="0"/>
              <a:t>8/24/2018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D309F5-2010-4465-9C80-3DD13F042C12}" type="slidenum">
              <a:rPr lang="en-US" smtClean="0"/>
              <a:t>‹#›</a:t>
            </a:fld>
            <a:endParaRPr lang="en-US"/>
          </a:p>
        </p:txBody>
      </p:sp>
    </p:spTree>
    <p:extLst>
      <p:ext uri="{BB962C8B-B14F-4D97-AF65-F5344CB8AC3E}">
        <p14:creationId xmlns:p14="http://schemas.microsoft.com/office/powerpoint/2010/main" val="549654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111A3E3-0ADB-456D-ADDF-695F26632A2A}" type="datetimeFigureOut">
              <a:rPr lang="en-US" smtClean="0"/>
              <a:t>8/24/2018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D309F5-2010-4465-9C80-3DD13F042C12}" type="slidenum">
              <a:rPr lang="en-US" smtClean="0"/>
              <a:t>‹#›</a:t>
            </a:fld>
            <a:endParaRPr lang="en-US"/>
          </a:p>
        </p:txBody>
      </p:sp>
    </p:spTree>
    <p:extLst>
      <p:ext uri="{BB962C8B-B14F-4D97-AF65-F5344CB8AC3E}">
        <p14:creationId xmlns:p14="http://schemas.microsoft.com/office/powerpoint/2010/main" val="260064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E111A3E3-0ADB-456D-ADDF-695F26632A2A}" type="datetimeFigureOut">
              <a:rPr lang="en-US" smtClean="0"/>
              <a:t>8/24/2018</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A2D309F5-2010-4465-9C80-3DD13F042C12}" type="slidenum">
              <a:rPr lang="en-US" smtClean="0"/>
              <a:t>‹#›</a:t>
            </a:fld>
            <a:endParaRPr lang="en-US"/>
          </a:p>
        </p:txBody>
      </p:sp>
    </p:spTree>
    <p:extLst>
      <p:ext uri="{BB962C8B-B14F-4D97-AF65-F5344CB8AC3E}">
        <p14:creationId xmlns:p14="http://schemas.microsoft.com/office/powerpoint/2010/main" val="151243477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609862E-48F9-45AC-8D44-67A0268A7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E6E184-5FB6-459D-96CB-7109B9A42C4B}"/>
              </a:ext>
            </a:extLst>
          </p:cNvPr>
          <p:cNvSpPr>
            <a:spLocks noGrp="1"/>
          </p:cNvSpPr>
          <p:nvPr>
            <p:ph type="ctrTitle"/>
          </p:nvPr>
        </p:nvSpPr>
        <p:spPr>
          <a:xfrm>
            <a:off x="684211" y="685799"/>
            <a:ext cx="8916211" cy="2971801"/>
          </a:xfrm>
        </p:spPr>
        <p:txBody>
          <a:bodyPr>
            <a:normAutofit/>
          </a:bodyPr>
          <a:lstStyle/>
          <a:p>
            <a:r>
              <a:rPr lang="en-US" dirty="0"/>
              <a:t>Personal fitness lesson #3</a:t>
            </a:r>
          </a:p>
        </p:txBody>
      </p:sp>
      <p:sp>
        <p:nvSpPr>
          <p:cNvPr id="3" name="Subtitle 2">
            <a:extLst>
              <a:ext uri="{FF2B5EF4-FFF2-40B4-BE49-F238E27FC236}">
                <a16:creationId xmlns:a16="http://schemas.microsoft.com/office/drawing/2014/main" id="{113670CB-8958-45B8-957E-E7A67C02E45B}"/>
              </a:ext>
            </a:extLst>
          </p:cNvPr>
          <p:cNvSpPr>
            <a:spLocks noGrp="1"/>
          </p:cNvSpPr>
          <p:nvPr>
            <p:ph type="subTitle" idx="1"/>
          </p:nvPr>
        </p:nvSpPr>
        <p:spPr>
          <a:xfrm>
            <a:off x="684212" y="3843867"/>
            <a:ext cx="6400800" cy="1947333"/>
          </a:xfrm>
        </p:spPr>
        <p:txBody>
          <a:bodyPr>
            <a:normAutofit/>
          </a:bodyPr>
          <a:lstStyle/>
          <a:p>
            <a:r>
              <a:rPr lang="en-US" sz="3600" b="1" dirty="0">
                <a:solidFill>
                  <a:schemeClr val="tx2">
                    <a:lumMod val="75000"/>
                  </a:schemeClr>
                </a:solidFill>
              </a:rPr>
              <a:t>TERMINOLGY</a:t>
            </a:r>
          </a:p>
        </p:txBody>
      </p:sp>
      <p:grpSp>
        <p:nvGrpSpPr>
          <p:cNvPr id="10" name="Group 9">
            <a:extLst>
              <a:ext uri="{FF2B5EF4-FFF2-40B4-BE49-F238E27FC236}">
                <a16:creationId xmlns:a16="http://schemas.microsoft.com/office/drawing/2014/main" id="{C97986E7-0E3C-4F64-886E-935DDCB83A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73033" y="1420238"/>
            <a:ext cx="4415786" cy="4751961"/>
            <a:chOff x="9206969" y="2963333"/>
            <a:chExt cx="2981858" cy="3208867"/>
          </a:xfrm>
        </p:grpSpPr>
        <p:cxnSp>
          <p:nvCxnSpPr>
            <p:cNvPr id="11" name="Straight Connector 10">
              <a:extLst>
                <a:ext uri="{FF2B5EF4-FFF2-40B4-BE49-F238E27FC236}">
                  <a16:creationId xmlns:a16="http://schemas.microsoft.com/office/drawing/2014/main" id="{B903D17F-F79E-40E5-9563-A1CFFCC06A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A5D5775-627F-4588-82B3-905EDF2313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D7F2A20-5DE4-4BC0-91EA-5FFE33A4D3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D536BA0-56C7-429C-B41E-B5724F0CD4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F15726F-71BE-4007-B9B6-0A1AA0D520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99882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22A21-19C8-459D-8B23-EDFFD028BF72}"/>
              </a:ext>
            </a:extLst>
          </p:cNvPr>
          <p:cNvSpPr>
            <a:spLocks noGrp="1"/>
          </p:cNvSpPr>
          <p:nvPr>
            <p:ph type="title"/>
          </p:nvPr>
        </p:nvSpPr>
        <p:spPr>
          <a:xfrm>
            <a:off x="684212" y="4999950"/>
            <a:ext cx="8534400" cy="1507067"/>
          </a:xfrm>
        </p:spPr>
        <p:txBody>
          <a:bodyPr/>
          <a:lstStyle/>
          <a:p>
            <a:r>
              <a:rPr lang="en-US" dirty="0"/>
              <a:t>Why it is good to increase muscle mass</a:t>
            </a:r>
          </a:p>
        </p:txBody>
      </p:sp>
      <p:sp>
        <p:nvSpPr>
          <p:cNvPr id="3" name="Content Placeholder 2">
            <a:extLst>
              <a:ext uri="{FF2B5EF4-FFF2-40B4-BE49-F238E27FC236}">
                <a16:creationId xmlns:a16="http://schemas.microsoft.com/office/drawing/2014/main" id="{53D3E513-38AA-4834-9179-D34614242BBF}"/>
              </a:ext>
            </a:extLst>
          </p:cNvPr>
          <p:cNvSpPr>
            <a:spLocks noGrp="1"/>
          </p:cNvSpPr>
          <p:nvPr>
            <p:ph idx="1"/>
          </p:nvPr>
        </p:nvSpPr>
        <p:spPr>
          <a:xfrm>
            <a:off x="684211" y="110836"/>
            <a:ext cx="11036733" cy="4987637"/>
          </a:xfrm>
        </p:spPr>
        <p:txBody>
          <a:bodyPr>
            <a:normAutofit/>
          </a:bodyPr>
          <a:lstStyle/>
          <a:p>
            <a:r>
              <a:rPr lang="en-US" u="sng" dirty="0"/>
              <a:t>WEIGHT CONTROL</a:t>
            </a:r>
            <a:r>
              <a:rPr lang="en-US" dirty="0">
                <a:sym typeface="Wingdings" panose="05000000000000000000" pitchFamily="2" charset="2"/>
              </a:rPr>
              <a:t> muscle mass is a calorie burning machine</a:t>
            </a:r>
          </a:p>
          <a:p>
            <a:pPr lvl="1"/>
            <a:r>
              <a:rPr lang="en-US" dirty="0">
                <a:sym typeface="Wingdings" panose="05000000000000000000" pitchFamily="2" charset="2"/>
              </a:rPr>
              <a:t>By strength training and increasing your muscle mass your body will then burn more calories and you will lose weight</a:t>
            </a:r>
          </a:p>
          <a:p>
            <a:pPr lvl="1"/>
            <a:r>
              <a:rPr lang="en-US" dirty="0">
                <a:sym typeface="Wingdings" panose="05000000000000000000" pitchFamily="2" charset="2"/>
              </a:rPr>
              <a:t>The more tone you are the easier it is to maintain your weight</a:t>
            </a:r>
          </a:p>
          <a:p>
            <a:pPr lvl="1"/>
            <a:r>
              <a:rPr lang="en-US" dirty="0">
                <a:sym typeface="Wingdings" panose="05000000000000000000" pitchFamily="2" charset="2"/>
              </a:rPr>
              <a:t>Burning calories at rest??? </a:t>
            </a:r>
          </a:p>
          <a:p>
            <a:pPr lvl="2"/>
            <a:r>
              <a:rPr lang="en-US" dirty="0">
                <a:sym typeface="Wingdings" panose="05000000000000000000" pitchFamily="2" charset="2"/>
              </a:rPr>
              <a:t>1 lb. of muscle burns 7-10 calories a day</a:t>
            </a:r>
          </a:p>
          <a:p>
            <a:pPr lvl="2"/>
            <a:r>
              <a:rPr lang="en-US" dirty="0">
                <a:sym typeface="Wingdings" panose="05000000000000000000" pitchFamily="2" charset="2"/>
              </a:rPr>
              <a:t>1 lb. of fat burns 2-3 calories a day</a:t>
            </a:r>
          </a:p>
          <a:p>
            <a:r>
              <a:rPr lang="en-US" u="sng" dirty="0">
                <a:sym typeface="Wingdings" panose="05000000000000000000" pitchFamily="2" charset="2"/>
              </a:rPr>
              <a:t>INCREASED STRENGTH</a:t>
            </a:r>
            <a:r>
              <a:rPr lang="en-US" dirty="0">
                <a:sym typeface="Wingdings" panose="05000000000000000000" pitchFamily="2" charset="2"/>
              </a:rPr>
              <a:t> by having more strength you will have a more active lifestyle</a:t>
            </a:r>
          </a:p>
          <a:p>
            <a:r>
              <a:rPr lang="en-US" u="sng" dirty="0"/>
              <a:t>REDUCED RISK OF INJURY</a:t>
            </a:r>
            <a:r>
              <a:rPr lang="en-US" dirty="0">
                <a:sym typeface="Wingdings" panose="05000000000000000000" pitchFamily="2" charset="2"/>
              </a:rPr>
              <a:t> Building muscle will help protect your joints around it from getting injured</a:t>
            </a:r>
          </a:p>
          <a:p>
            <a:r>
              <a:rPr lang="en-US" u="sng" dirty="0"/>
              <a:t>INCREASE YOUR SELF ESTEEM</a:t>
            </a:r>
            <a:r>
              <a:rPr lang="en-US" dirty="0">
                <a:sym typeface="Wingdings" panose="05000000000000000000" pitchFamily="2" charset="2"/>
              </a:rPr>
              <a:t> being tones and strong will help your appearance which in turn will make you feel better</a:t>
            </a:r>
            <a:endParaRPr lang="en-US" dirty="0"/>
          </a:p>
        </p:txBody>
      </p:sp>
    </p:spTree>
    <p:extLst>
      <p:ext uri="{BB962C8B-B14F-4D97-AF65-F5344CB8AC3E}">
        <p14:creationId xmlns:p14="http://schemas.microsoft.com/office/powerpoint/2010/main" val="1672941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8">
            <a:extLst>
              <a:ext uri="{FF2B5EF4-FFF2-40B4-BE49-F238E27FC236}">
                <a16:creationId xmlns:a16="http://schemas.microsoft.com/office/drawing/2014/main" id="{124D9F5B-C72B-41EE-97C2-D3600B627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904050-5812-4627-ACC7-7B7881394AD5}"/>
              </a:ext>
            </a:extLst>
          </p:cNvPr>
          <p:cNvSpPr>
            <a:spLocks noGrp="1"/>
          </p:cNvSpPr>
          <p:nvPr>
            <p:ph type="title"/>
          </p:nvPr>
        </p:nvSpPr>
        <p:spPr>
          <a:xfrm>
            <a:off x="6084114" y="4487332"/>
            <a:ext cx="4205003" cy="1507067"/>
          </a:xfrm>
        </p:spPr>
        <p:txBody>
          <a:bodyPr>
            <a:normAutofit/>
          </a:bodyPr>
          <a:lstStyle/>
          <a:p>
            <a:pPr>
              <a:lnSpc>
                <a:spcPct val="90000"/>
              </a:lnSpc>
            </a:pPr>
            <a:r>
              <a:rPr lang="en-US" sz="2200">
                <a:solidFill>
                  <a:srgbClr val="FFFFFF"/>
                </a:solidFill>
              </a:rPr>
              <a:t>Are women “fattier” than men?</a:t>
            </a:r>
            <a:br>
              <a:rPr lang="en-US" sz="2200">
                <a:solidFill>
                  <a:srgbClr val="FFFFFF"/>
                </a:solidFill>
              </a:rPr>
            </a:br>
            <a:r>
              <a:rPr lang="en-US" sz="2200">
                <a:solidFill>
                  <a:srgbClr val="FFFFFF"/>
                </a:solidFill>
              </a:rPr>
              <a:t>(Read that question carefully and closely)</a:t>
            </a:r>
          </a:p>
        </p:txBody>
      </p:sp>
      <p:pic>
        <p:nvPicPr>
          <p:cNvPr id="4" name="Picture 3" descr="A screenshot of a cell phone&#10;&#10;Description generated with high confidence">
            <a:extLst>
              <a:ext uri="{FF2B5EF4-FFF2-40B4-BE49-F238E27FC236}">
                <a16:creationId xmlns:a16="http://schemas.microsoft.com/office/drawing/2014/main" id="{DAE23A69-AD28-4371-86E0-FA6A39265238}"/>
              </a:ext>
            </a:extLst>
          </p:cNvPr>
          <p:cNvPicPr>
            <a:picLocks noChangeAspect="1"/>
          </p:cNvPicPr>
          <p:nvPr/>
        </p:nvPicPr>
        <p:blipFill rotWithShape="1">
          <a:blip r:embed="rId2"/>
          <a:srcRect l="2211" t="691" r="3479" b="12592"/>
          <a:stretch/>
        </p:blipFill>
        <p:spPr>
          <a:xfrm>
            <a:off x="886691" y="685800"/>
            <a:ext cx="4488873" cy="5308598"/>
          </a:xfrm>
          <a:prstGeom prst="rect">
            <a:avLst/>
          </a:prstGeom>
          <a:effectLst>
            <a:innerShdw blurRad="57150" dist="38100" dir="14460000">
              <a:prstClr val="black">
                <a:alpha val="70000"/>
              </a:prstClr>
            </a:innerShdw>
          </a:effectLst>
        </p:spPr>
      </p:pic>
      <p:sp>
        <p:nvSpPr>
          <p:cNvPr id="3" name="Content Placeholder 2">
            <a:extLst>
              <a:ext uri="{FF2B5EF4-FFF2-40B4-BE49-F238E27FC236}">
                <a16:creationId xmlns:a16="http://schemas.microsoft.com/office/drawing/2014/main" id="{C9BEC73A-0EB9-4A00-9D25-2BD81D82CA61}"/>
              </a:ext>
            </a:extLst>
          </p:cNvPr>
          <p:cNvSpPr>
            <a:spLocks noGrp="1"/>
          </p:cNvSpPr>
          <p:nvPr>
            <p:ph idx="1"/>
          </p:nvPr>
        </p:nvSpPr>
        <p:spPr>
          <a:xfrm>
            <a:off x="6095998" y="685800"/>
            <a:ext cx="4819653" cy="3615267"/>
          </a:xfrm>
        </p:spPr>
        <p:txBody>
          <a:bodyPr>
            <a:normAutofit/>
          </a:bodyPr>
          <a:lstStyle/>
          <a:p>
            <a:pPr>
              <a:lnSpc>
                <a:spcPct val="90000"/>
              </a:lnSpc>
            </a:pPr>
            <a:r>
              <a:rPr lang="en-US" sz="1400">
                <a:solidFill>
                  <a:srgbClr val="0F496F"/>
                </a:solidFill>
              </a:rPr>
              <a:t>YES (and it is not a bad thing)…</a:t>
            </a:r>
          </a:p>
          <a:p>
            <a:pPr lvl="1">
              <a:lnSpc>
                <a:spcPct val="90000"/>
              </a:lnSpc>
            </a:pPr>
            <a:r>
              <a:rPr lang="en-US" sz="1400">
                <a:solidFill>
                  <a:srgbClr val="0F496F"/>
                </a:solidFill>
              </a:rPr>
              <a:t>Women generally (not always) have a higher percentage of body fat than men</a:t>
            </a:r>
          </a:p>
          <a:p>
            <a:pPr lvl="1">
              <a:lnSpc>
                <a:spcPct val="90000"/>
              </a:lnSpc>
            </a:pPr>
            <a:r>
              <a:rPr lang="en-US" sz="1400">
                <a:solidFill>
                  <a:srgbClr val="0F496F"/>
                </a:solidFill>
              </a:rPr>
              <a:t>Women- 25% and Men- 15%</a:t>
            </a:r>
          </a:p>
          <a:p>
            <a:pPr lvl="1">
              <a:lnSpc>
                <a:spcPct val="90000"/>
              </a:lnSpc>
            </a:pPr>
            <a:r>
              <a:rPr lang="en-US" sz="1400">
                <a:solidFill>
                  <a:srgbClr val="0F496F"/>
                </a:solidFill>
              </a:rPr>
              <a:t>Women also require fewer calories per pound of body weight than men </a:t>
            </a:r>
          </a:p>
          <a:p>
            <a:pPr lvl="1">
              <a:lnSpc>
                <a:spcPct val="90000"/>
              </a:lnSpc>
            </a:pPr>
            <a:r>
              <a:rPr lang="en-US" sz="1400">
                <a:solidFill>
                  <a:srgbClr val="0F496F"/>
                </a:solidFill>
              </a:rPr>
              <a:t>Another factor are female hormones</a:t>
            </a:r>
          </a:p>
          <a:p>
            <a:pPr>
              <a:lnSpc>
                <a:spcPct val="90000"/>
              </a:lnSpc>
            </a:pPr>
            <a:r>
              <a:rPr lang="en-US" sz="1400">
                <a:solidFill>
                  <a:srgbClr val="0F496F"/>
                </a:solidFill>
              </a:rPr>
              <a:t>Losing weight</a:t>
            </a:r>
          </a:p>
          <a:p>
            <a:pPr lvl="1">
              <a:lnSpc>
                <a:spcPct val="90000"/>
              </a:lnSpc>
            </a:pPr>
            <a:r>
              <a:rPr lang="en-US" sz="1400">
                <a:solidFill>
                  <a:srgbClr val="0F496F"/>
                </a:solidFill>
              </a:rPr>
              <a:t>Men have more lean muscle tissue which in turn means that they burn more calories</a:t>
            </a:r>
          </a:p>
          <a:p>
            <a:pPr lvl="1">
              <a:lnSpc>
                <a:spcPct val="90000"/>
              </a:lnSpc>
            </a:pPr>
            <a:r>
              <a:rPr lang="en-US" sz="1400">
                <a:solidFill>
                  <a:srgbClr val="0F496F"/>
                </a:solidFill>
              </a:rPr>
              <a:t>So if men and women cut the same calories… who will lose more weight?</a:t>
            </a:r>
          </a:p>
        </p:txBody>
      </p:sp>
      <p:grpSp>
        <p:nvGrpSpPr>
          <p:cNvPr id="19" name="Group 10">
            <a:extLst>
              <a:ext uri="{FF2B5EF4-FFF2-40B4-BE49-F238E27FC236}">
                <a16:creationId xmlns:a16="http://schemas.microsoft.com/office/drawing/2014/main" id="{0180A64C-1862-4B1B-8953-FA96DEE4C4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2" name="Straight Connector 11">
              <a:extLst>
                <a:ext uri="{FF2B5EF4-FFF2-40B4-BE49-F238E27FC236}">
                  <a16:creationId xmlns:a16="http://schemas.microsoft.com/office/drawing/2014/main" id="{52859A51-B3CA-4126-956F-D0DCCBA2129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1ECA05ED-FBC3-48F4-8E6D-AB89EC6081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EE24CC5-F080-45A3-B2B4-59A7BCA5AB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B3EC6EC2-2351-427C-90C2-F107915733B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D524D87A-9540-4F77-B006-823176623B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100105357"/>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map&#10;&#10;Description generated with high confidence">
            <a:extLst>
              <a:ext uri="{FF2B5EF4-FFF2-40B4-BE49-F238E27FC236}">
                <a16:creationId xmlns:a16="http://schemas.microsoft.com/office/drawing/2014/main" id="{39796BB4-440D-4145-9786-AF90DF0A90DC}"/>
              </a:ext>
            </a:extLst>
          </p:cNvPr>
          <p:cNvPicPr>
            <a:picLocks noChangeAspect="1"/>
          </p:cNvPicPr>
          <p:nvPr/>
        </p:nvPicPr>
        <p:blipFill rotWithShape="1">
          <a:blip r:embed="rId2">
            <a:alphaModFix amt="35000"/>
            <a:extLst/>
          </a:blip>
          <a:srcRect l="18667" r="-1" b="-1"/>
          <a:stretch/>
        </p:blipFill>
        <p:spPr>
          <a:xfrm>
            <a:off x="3174" y="10"/>
            <a:ext cx="12192000" cy="6857990"/>
          </a:xfrm>
          <a:prstGeom prst="rect">
            <a:avLst/>
          </a:prstGeom>
        </p:spPr>
      </p:pic>
      <p:sp>
        <p:nvSpPr>
          <p:cNvPr id="2" name="Title 1">
            <a:extLst>
              <a:ext uri="{FF2B5EF4-FFF2-40B4-BE49-F238E27FC236}">
                <a16:creationId xmlns:a16="http://schemas.microsoft.com/office/drawing/2014/main" id="{750FD036-1A2A-4045-A5B5-1D3412C560CC}"/>
              </a:ext>
            </a:extLst>
          </p:cNvPr>
          <p:cNvSpPr>
            <a:spLocks noGrp="1"/>
          </p:cNvSpPr>
          <p:nvPr>
            <p:ph type="title"/>
          </p:nvPr>
        </p:nvSpPr>
        <p:spPr>
          <a:xfrm>
            <a:off x="684212" y="4487332"/>
            <a:ext cx="8534400" cy="1507067"/>
          </a:xfrm>
        </p:spPr>
        <p:txBody>
          <a:bodyPr>
            <a:normAutofit/>
          </a:bodyPr>
          <a:lstStyle/>
          <a:p>
            <a:r>
              <a:rPr lang="en-US" dirty="0"/>
              <a:t>What is </a:t>
            </a:r>
            <a:r>
              <a:rPr lang="en-US" dirty="0" err="1"/>
              <a:t>bmi</a:t>
            </a:r>
            <a:r>
              <a:rPr lang="en-US" dirty="0"/>
              <a:t>?</a:t>
            </a:r>
          </a:p>
        </p:txBody>
      </p:sp>
      <p:sp>
        <p:nvSpPr>
          <p:cNvPr id="3" name="Content Placeholder 2">
            <a:extLst>
              <a:ext uri="{FF2B5EF4-FFF2-40B4-BE49-F238E27FC236}">
                <a16:creationId xmlns:a16="http://schemas.microsoft.com/office/drawing/2014/main" id="{D619ACFF-03D4-4F7A-8A99-6408DE1CE9F1}"/>
              </a:ext>
            </a:extLst>
          </p:cNvPr>
          <p:cNvSpPr>
            <a:spLocks noGrp="1"/>
          </p:cNvSpPr>
          <p:nvPr>
            <p:ph idx="1"/>
          </p:nvPr>
        </p:nvSpPr>
        <p:spPr>
          <a:xfrm>
            <a:off x="684212" y="685800"/>
            <a:ext cx="8534400" cy="3615267"/>
          </a:xfrm>
        </p:spPr>
        <p:txBody>
          <a:bodyPr>
            <a:normAutofit/>
          </a:bodyPr>
          <a:lstStyle/>
          <a:p>
            <a:r>
              <a:rPr lang="en-US">
                <a:solidFill>
                  <a:schemeClr val="tx1"/>
                </a:solidFill>
              </a:rPr>
              <a:t>Body Mass Index</a:t>
            </a:r>
            <a:r>
              <a:rPr lang="en-US">
                <a:solidFill>
                  <a:schemeClr val="tx1"/>
                </a:solidFill>
                <a:sym typeface="Wingdings" panose="05000000000000000000" pitchFamily="2" charset="2"/>
              </a:rPr>
              <a:t> a weight to height ratio calculated by dividing one’s weight in kilograms by the square of one’s height in meters and it is used as an indicator or obesity or being underweight</a:t>
            </a:r>
          </a:p>
          <a:p>
            <a:pPr marL="0" indent="0">
              <a:buNone/>
            </a:pPr>
            <a:endParaRPr lang="en-US">
              <a:solidFill>
                <a:schemeClr val="tx1"/>
              </a:solidFill>
            </a:endParaRPr>
          </a:p>
        </p:txBody>
      </p:sp>
    </p:spTree>
    <p:extLst>
      <p:ext uri="{BB962C8B-B14F-4D97-AF65-F5344CB8AC3E}">
        <p14:creationId xmlns:p14="http://schemas.microsoft.com/office/powerpoint/2010/main" val="3253195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25559-9EF9-4782-9690-7C7E4381BA1E}"/>
              </a:ext>
            </a:extLst>
          </p:cNvPr>
          <p:cNvSpPr>
            <a:spLocks noGrp="1"/>
          </p:cNvSpPr>
          <p:nvPr>
            <p:ph type="title"/>
          </p:nvPr>
        </p:nvSpPr>
        <p:spPr>
          <a:xfrm>
            <a:off x="684212" y="4990715"/>
            <a:ext cx="8534400" cy="1507067"/>
          </a:xfrm>
        </p:spPr>
        <p:txBody>
          <a:bodyPr/>
          <a:lstStyle/>
          <a:p>
            <a:r>
              <a:rPr lang="en-US" dirty="0"/>
              <a:t>What types of training will increase muscle and reduce fat?</a:t>
            </a:r>
          </a:p>
        </p:txBody>
      </p:sp>
      <p:sp>
        <p:nvSpPr>
          <p:cNvPr id="3" name="Content Placeholder 2">
            <a:extLst>
              <a:ext uri="{FF2B5EF4-FFF2-40B4-BE49-F238E27FC236}">
                <a16:creationId xmlns:a16="http://schemas.microsoft.com/office/drawing/2014/main" id="{D66F42DE-B87E-4413-9258-711E24FE7CC2}"/>
              </a:ext>
            </a:extLst>
          </p:cNvPr>
          <p:cNvSpPr>
            <a:spLocks noGrp="1"/>
          </p:cNvSpPr>
          <p:nvPr>
            <p:ph idx="1"/>
          </p:nvPr>
        </p:nvSpPr>
        <p:spPr>
          <a:xfrm>
            <a:off x="684211" y="360218"/>
            <a:ext cx="11119861" cy="4391891"/>
          </a:xfrm>
        </p:spPr>
        <p:txBody>
          <a:bodyPr/>
          <a:lstStyle/>
          <a:p>
            <a:r>
              <a:rPr lang="en-US" u="sng" dirty="0"/>
              <a:t>CIRCUIT TRAINING</a:t>
            </a:r>
            <a:r>
              <a:rPr lang="en-US" dirty="0">
                <a:sym typeface="Wingdings" panose="05000000000000000000" pitchFamily="2" charset="2"/>
              </a:rPr>
              <a:t> its a form of conditioning; it targets strength building or muscular endurance. An exercise “circuit” is one completion of all prescribed exercises in the program</a:t>
            </a:r>
          </a:p>
          <a:p>
            <a:pPr marL="0" indent="0">
              <a:buNone/>
            </a:pPr>
            <a:endParaRPr lang="en-US" dirty="0">
              <a:sym typeface="Wingdings" panose="05000000000000000000" pitchFamily="2" charset="2"/>
            </a:endParaRPr>
          </a:p>
          <a:p>
            <a:r>
              <a:rPr lang="en-US" u="sng" dirty="0">
                <a:sym typeface="Wingdings" panose="05000000000000000000" pitchFamily="2" charset="2"/>
              </a:rPr>
              <a:t>INTERVAL TRAINING</a:t>
            </a:r>
            <a:r>
              <a:rPr lang="en-US" dirty="0">
                <a:sym typeface="Wingdings" panose="05000000000000000000" pitchFamily="2" charset="2"/>
              </a:rPr>
              <a:t> training in which an athlete alternates between two activities, typically requiring different rates of speed and degree of effort</a:t>
            </a:r>
          </a:p>
          <a:p>
            <a:pPr marL="0" indent="0">
              <a:buNone/>
            </a:pPr>
            <a:endParaRPr lang="en-US" dirty="0">
              <a:sym typeface="Wingdings" panose="05000000000000000000" pitchFamily="2" charset="2"/>
            </a:endParaRPr>
          </a:p>
          <a:p>
            <a:r>
              <a:rPr lang="en-US" u="sng" dirty="0">
                <a:sym typeface="Wingdings" panose="05000000000000000000" pitchFamily="2" charset="2"/>
              </a:rPr>
              <a:t>RESISTANCE TRAINING</a:t>
            </a:r>
            <a:r>
              <a:rPr lang="en-US" dirty="0">
                <a:sym typeface="Wingdings" panose="05000000000000000000" pitchFamily="2" charset="2"/>
              </a:rPr>
              <a:t> strength training is a type of physical exercise specializing in the use of resistance to induce muscular contraction which builds strength, anaerobic endurance and the size of skeletal muscles.</a:t>
            </a:r>
            <a:endParaRPr lang="en-US" dirty="0"/>
          </a:p>
        </p:txBody>
      </p:sp>
    </p:spTree>
    <p:extLst>
      <p:ext uri="{BB962C8B-B14F-4D97-AF65-F5344CB8AC3E}">
        <p14:creationId xmlns:p14="http://schemas.microsoft.com/office/powerpoint/2010/main" val="2808938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9" name="Rectangle 18">
            <a:extLst>
              <a:ext uri="{FF2B5EF4-FFF2-40B4-BE49-F238E27FC236}">
                <a16:creationId xmlns:a16="http://schemas.microsoft.com/office/drawing/2014/main" id="{C5BDD1EA-D8C1-45AF-9F0A-14A2A137BA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C8A16D-D48D-4690-A013-92E8F99D3F51}"/>
              </a:ext>
            </a:extLst>
          </p:cNvPr>
          <p:cNvSpPr>
            <a:spLocks noGrp="1"/>
          </p:cNvSpPr>
          <p:nvPr>
            <p:ph type="title"/>
          </p:nvPr>
        </p:nvSpPr>
        <p:spPr>
          <a:xfrm>
            <a:off x="7532710" y="628617"/>
            <a:ext cx="3971902" cy="3028983"/>
          </a:xfrm>
        </p:spPr>
        <p:txBody>
          <a:bodyPr vert="horz" lIns="91440" tIns="45720" rIns="91440" bIns="45720" rtlCol="0" anchor="b">
            <a:normAutofit/>
          </a:bodyPr>
          <a:lstStyle/>
          <a:p>
            <a:r>
              <a:rPr lang="en-US" sz="4800"/>
              <a:t>CIRCUIT TRAINING SAMPLE</a:t>
            </a:r>
          </a:p>
        </p:txBody>
      </p:sp>
      <p:sp>
        <p:nvSpPr>
          <p:cNvPr id="21" name="Snip Diagonal Corner Rectangle 6">
            <a:extLst>
              <a:ext uri="{FF2B5EF4-FFF2-40B4-BE49-F238E27FC236}">
                <a16:creationId xmlns:a16="http://schemas.microsoft.com/office/drawing/2014/main" id="{14354E08-0068-48D7-A8AD-84C7B1CF5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screenshot of text&#10;&#10;Description generated with very high confidence">
            <a:extLst>
              <a:ext uri="{FF2B5EF4-FFF2-40B4-BE49-F238E27FC236}">
                <a16:creationId xmlns:a16="http://schemas.microsoft.com/office/drawing/2014/main" id="{74575F03-1CC9-4C30-A068-EA2C243A2EAF}"/>
              </a:ext>
            </a:extLst>
          </p:cNvPr>
          <p:cNvPicPr>
            <a:picLocks noGrp="1" noChangeAspect="1"/>
          </p:cNvPicPr>
          <p:nvPr>
            <p:ph idx="1"/>
          </p:nvPr>
        </p:nvPicPr>
        <p:blipFill rotWithShape="1">
          <a:blip r:embed="rId2"/>
          <a:srcRect r="-2" b="9305"/>
          <a:stretch/>
        </p:blipFill>
        <p:spPr>
          <a:xfrm>
            <a:off x="799072" y="786117"/>
            <a:ext cx="6245352" cy="4956048"/>
          </a:xfrm>
          <a:custGeom>
            <a:avLst/>
            <a:gdLst>
              <a:gd name="connsiteX0" fmla="*/ 534609 w 6245352"/>
              <a:gd name="connsiteY0" fmla="*/ 0 h 4956048"/>
              <a:gd name="connsiteX1" fmla="*/ 6245352 w 6245352"/>
              <a:gd name="connsiteY1" fmla="*/ 0 h 4956048"/>
              <a:gd name="connsiteX2" fmla="*/ 6245352 w 6245352"/>
              <a:gd name="connsiteY2" fmla="*/ 4421439 h 4956048"/>
              <a:gd name="connsiteX3" fmla="*/ 5710743 w 6245352"/>
              <a:gd name="connsiteY3" fmla="*/ 4956048 h 4956048"/>
              <a:gd name="connsiteX4" fmla="*/ 0 w 6245352"/>
              <a:gd name="connsiteY4" fmla="*/ 4956048 h 4956048"/>
              <a:gd name="connsiteX5" fmla="*/ 0 w 6245352"/>
              <a:gd name="connsiteY5" fmla="*/ 534609 h 49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grpSp>
        <p:nvGrpSpPr>
          <p:cNvPr id="23" name="Group 22">
            <a:extLst>
              <a:ext uri="{FF2B5EF4-FFF2-40B4-BE49-F238E27FC236}">
                <a16:creationId xmlns:a16="http://schemas.microsoft.com/office/drawing/2014/main" id="{A779F34F-2960-4B81-BA08-445B6F6A0C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4" name="Straight Connector 23">
              <a:extLst>
                <a:ext uri="{FF2B5EF4-FFF2-40B4-BE49-F238E27FC236}">
                  <a16:creationId xmlns:a16="http://schemas.microsoft.com/office/drawing/2014/main" id="{10A57ACC-416F-4A5D-B7F7-DDA9886A3A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6522B4F-50C4-4FCE-8AE2-3789D63ED3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2C3978FC-B5D1-42BE-B086-BC2A733D58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ACED99F1-340D-4970-8E66-3B28E92711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50A54E39-63C0-4847-A766-C6B74FEB48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92801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0512F9CB-A1A0-4043-A103-F6A4B94B69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DBE6588-EE16-4389-857C-86A156D49E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17FD48D2-B0A7-413D-B947-AA55AC1296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BE668D0-D906-4EEE-B32F-8C028624B8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1DE67A3-B8F6-4CFD-A8E0-D15200F231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20" name="Rectangle 19">
            <a:extLst>
              <a:ext uri="{FF2B5EF4-FFF2-40B4-BE49-F238E27FC236}">
                <a16:creationId xmlns:a16="http://schemas.microsoft.com/office/drawing/2014/main" id="{762362DE-7747-4D8B-99FA-8E36F0B15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D0A156-3084-4CE8-8351-052BB6FAE09E}"/>
              </a:ext>
            </a:extLst>
          </p:cNvPr>
          <p:cNvSpPr>
            <a:spLocks noGrp="1"/>
          </p:cNvSpPr>
          <p:nvPr>
            <p:ph type="title"/>
          </p:nvPr>
        </p:nvSpPr>
        <p:spPr>
          <a:xfrm>
            <a:off x="5135754" y="628617"/>
            <a:ext cx="6368858" cy="3028983"/>
          </a:xfrm>
        </p:spPr>
        <p:txBody>
          <a:bodyPr vert="horz" lIns="91440" tIns="45720" rIns="91440" bIns="45720" rtlCol="0" anchor="b">
            <a:normAutofit/>
          </a:bodyPr>
          <a:lstStyle/>
          <a:p>
            <a:r>
              <a:rPr lang="en-US" sz="4800"/>
              <a:t>Interval training sample</a:t>
            </a:r>
          </a:p>
        </p:txBody>
      </p:sp>
      <p:pic>
        <p:nvPicPr>
          <p:cNvPr id="7" name="Content Placeholder 3" descr="A screenshot of a cell phone&#10;&#10;Description generated with very high confidence">
            <a:extLst>
              <a:ext uri="{FF2B5EF4-FFF2-40B4-BE49-F238E27FC236}">
                <a16:creationId xmlns:a16="http://schemas.microsoft.com/office/drawing/2014/main" id="{BDE0789F-DC60-4EBA-8D51-9A669C31E3C2}"/>
              </a:ext>
            </a:extLst>
          </p:cNvPr>
          <p:cNvPicPr>
            <a:picLocks noGrp="1" noChangeAspect="1"/>
          </p:cNvPicPr>
          <p:nvPr>
            <p:ph idx="1"/>
          </p:nvPr>
        </p:nvPicPr>
        <p:blipFill>
          <a:blip r:embed="rId2"/>
          <a:stretch>
            <a:fillRect/>
          </a:stretch>
        </p:blipFill>
        <p:spPr>
          <a:xfrm>
            <a:off x="1313997" y="628617"/>
            <a:ext cx="3337124" cy="5276088"/>
          </a:xfrm>
          <a:prstGeom prst="rect">
            <a:avLst/>
          </a:prstGeom>
          <a:ln w="15875">
            <a:solidFill>
              <a:srgbClr val="FFFFFF">
                <a:alpha val="40000"/>
              </a:srgbClr>
            </a:solidFill>
          </a:ln>
          <a:effectLst>
            <a:innerShdw blurRad="57150" dist="38100" dir="14460000">
              <a:prstClr val="black">
                <a:alpha val="70000"/>
              </a:prstClr>
            </a:innerShdw>
          </a:effectLst>
        </p:spPr>
      </p:pic>
      <p:grpSp>
        <p:nvGrpSpPr>
          <p:cNvPr id="22" name="Group 21">
            <a:extLst>
              <a:ext uri="{FF2B5EF4-FFF2-40B4-BE49-F238E27FC236}">
                <a16:creationId xmlns:a16="http://schemas.microsoft.com/office/drawing/2014/main" id="{25123E6E-F713-4254-A6BF-358CC8EC6C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3" name="Straight Connector 22">
              <a:extLst>
                <a:ext uri="{FF2B5EF4-FFF2-40B4-BE49-F238E27FC236}">
                  <a16:creationId xmlns:a16="http://schemas.microsoft.com/office/drawing/2014/main" id="{2F690FE0-5412-4598-8AD6-769BB36E2C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B4850BB6-6709-408E-BEFD-24DC5E3C29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4A03B410-983E-40D8-A4EA-2BB747CB00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12B92421-6A58-4A51-AB7D-B97EA85E30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9D092B0B-C6FB-4CDC-ABE8-5C817CAC69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21149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9" name="Rectangle 18">
            <a:extLst>
              <a:ext uri="{FF2B5EF4-FFF2-40B4-BE49-F238E27FC236}">
                <a16:creationId xmlns:a16="http://schemas.microsoft.com/office/drawing/2014/main" id="{C5BDD1EA-D8C1-45AF-9F0A-14A2A137BA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6E3D7C-154A-4D64-94B0-C2AD2ED556DA}"/>
              </a:ext>
            </a:extLst>
          </p:cNvPr>
          <p:cNvSpPr>
            <a:spLocks noGrp="1"/>
          </p:cNvSpPr>
          <p:nvPr>
            <p:ph type="title"/>
          </p:nvPr>
        </p:nvSpPr>
        <p:spPr>
          <a:xfrm>
            <a:off x="7532710" y="628617"/>
            <a:ext cx="3971902" cy="3028983"/>
          </a:xfrm>
        </p:spPr>
        <p:txBody>
          <a:bodyPr vert="horz" lIns="91440" tIns="45720" rIns="91440" bIns="45720" rtlCol="0" anchor="b">
            <a:normAutofit/>
          </a:bodyPr>
          <a:lstStyle/>
          <a:p>
            <a:r>
              <a:rPr lang="en-US" sz="4800"/>
              <a:t>Resistance training sample</a:t>
            </a:r>
          </a:p>
        </p:txBody>
      </p:sp>
      <p:sp>
        <p:nvSpPr>
          <p:cNvPr id="21" name="Snip Diagonal Corner Rectangle 6">
            <a:extLst>
              <a:ext uri="{FF2B5EF4-FFF2-40B4-BE49-F238E27FC236}">
                <a16:creationId xmlns:a16="http://schemas.microsoft.com/office/drawing/2014/main" id="{14354E08-0068-48D7-A8AD-84C7B1CF5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screenshot of a cell phone&#10;&#10;Description generated with very high confidence">
            <a:extLst>
              <a:ext uri="{FF2B5EF4-FFF2-40B4-BE49-F238E27FC236}">
                <a16:creationId xmlns:a16="http://schemas.microsoft.com/office/drawing/2014/main" id="{F24E5914-9C52-4DB8-922E-155160B3DF92}"/>
              </a:ext>
            </a:extLst>
          </p:cNvPr>
          <p:cNvPicPr>
            <a:picLocks noGrp="1" noChangeAspect="1"/>
          </p:cNvPicPr>
          <p:nvPr>
            <p:ph idx="1"/>
          </p:nvPr>
        </p:nvPicPr>
        <p:blipFill rotWithShape="1">
          <a:blip r:embed="rId2"/>
          <a:srcRect l="16846" r="12271" b="1"/>
          <a:stretch/>
        </p:blipFill>
        <p:spPr>
          <a:xfrm>
            <a:off x="799072" y="786117"/>
            <a:ext cx="6245352" cy="4956048"/>
          </a:xfrm>
          <a:custGeom>
            <a:avLst/>
            <a:gdLst>
              <a:gd name="connsiteX0" fmla="*/ 534609 w 6245352"/>
              <a:gd name="connsiteY0" fmla="*/ 0 h 4956048"/>
              <a:gd name="connsiteX1" fmla="*/ 6245352 w 6245352"/>
              <a:gd name="connsiteY1" fmla="*/ 0 h 4956048"/>
              <a:gd name="connsiteX2" fmla="*/ 6245352 w 6245352"/>
              <a:gd name="connsiteY2" fmla="*/ 4421439 h 4956048"/>
              <a:gd name="connsiteX3" fmla="*/ 5710743 w 6245352"/>
              <a:gd name="connsiteY3" fmla="*/ 4956048 h 4956048"/>
              <a:gd name="connsiteX4" fmla="*/ 0 w 6245352"/>
              <a:gd name="connsiteY4" fmla="*/ 4956048 h 4956048"/>
              <a:gd name="connsiteX5" fmla="*/ 0 w 6245352"/>
              <a:gd name="connsiteY5" fmla="*/ 534609 h 49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grpSp>
        <p:nvGrpSpPr>
          <p:cNvPr id="23" name="Group 22">
            <a:extLst>
              <a:ext uri="{FF2B5EF4-FFF2-40B4-BE49-F238E27FC236}">
                <a16:creationId xmlns:a16="http://schemas.microsoft.com/office/drawing/2014/main" id="{A779F34F-2960-4B81-BA08-445B6F6A0C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4" name="Straight Connector 23">
              <a:extLst>
                <a:ext uri="{FF2B5EF4-FFF2-40B4-BE49-F238E27FC236}">
                  <a16:creationId xmlns:a16="http://schemas.microsoft.com/office/drawing/2014/main" id="{10A57ACC-416F-4A5D-B7F7-DDA9886A3A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6522B4F-50C4-4FCE-8AE2-3789D63ED3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2C3978FC-B5D1-42BE-B086-BC2A733D58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ACED99F1-340D-4970-8E66-3B28E92711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50A54E39-63C0-4847-A766-C6B74FEB48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72318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CFB5F-C99D-4826-81F9-4B49FA037154}"/>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C9AE19DA-003A-41A9-8713-AEEE13F3AE25}"/>
              </a:ext>
            </a:extLst>
          </p:cNvPr>
          <p:cNvSpPr>
            <a:spLocks noGrp="1"/>
          </p:cNvSpPr>
          <p:nvPr>
            <p:ph idx="1"/>
          </p:nvPr>
        </p:nvSpPr>
        <p:spPr/>
        <p:txBody>
          <a:bodyPr/>
          <a:lstStyle/>
          <a:p>
            <a:r>
              <a:rPr lang="en-US" dirty="0"/>
              <a:t>WHAT IS SOMETHING NEW THAT YOU LEARNED TODAY?</a:t>
            </a:r>
          </a:p>
          <a:p>
            <a:endParaRPr lang="en-US" dirty="0"/>
          </a:p>
          <a:p>
            <a:r>
              <a:rPr lang="en-US" dirty="0"/>
              <a:t>WHAT ARE THE KEY TAKE-AWAYS FROM TODAY’S LESSON?</a:t>
            </a:r>
          </a:p>
        </p:txBody>
      </p:sp>
    </p:spTree>
    <p:extLst>
      <p:ext uri="{BB962C8B-B14F-4D97-AF65-F5344CB8AC3E}">
        <p14:creationId xmlns:p14="http://schemas.microsoft.com/office/powerpoint/2010/main" val="2831920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30" name="Rectangle 29">
            <a:extLst>
              <a:ext uri="{FF2B5EF4-FFF2-40B4-BE49-F238E27FC236}">
                <a16:creationId xmlns:a16="http://schemas.microsoft.com/office/drawing/2014/main" id="{EB88142C-D3C4-43DC-A844-A7D9ECB0F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679F75-F5C6-4EC0-8EDD-77D428FE8CE7}"/>
              </a:ext>
            </a:extLst>
          </p:cNvPr>
          <p:cNvSpPr>
            <a:spLocks noGrp="1"/>
          </p:cNvSpPr>
          <p:nvPr>
            <p:ph type="title"/>
          </p:nvPr>
        </p:nvSpPr>
        <p:spPr>
          <a:xfrm>
            <a:off x="684213" y="639762"/>
            <a:ext cx="4781147" cy="5574771"/>
          </a:xfrm>
        </p:spPr>
        <p:txBody>
          <a:bodyPr vert="horz" lIns="91440" tIns="45720" rIns="91440" bIns="45720" rtlCol="0" anchor="ctr">
            <a:normAutofit/>
          </a:bodyPr>
          <a:lstStyle/>
          <a:p>
            <a:pPr algn="r"/>
            <a:r>
              <a:rPr lang="en-US" sz="4800"/>
              <a:t>The 5 Components of fitness</a:t>
            </a:r>
          </a:p>
        </p:txBody>
      </p:sp>
      <p:sp>
        <p:nvSpPr>
          <p:cNvPr id="32" name="Rectangle 31">
            <a:extLst>
              <a:ext uri="{FF2B5EF4-FFF2-40B4-BE49-F238E27FC236}">
                <a16:creationId xmlns:a16="http://schemas.microsoft.com/office/drawing/2014/main" id="{416DC9EF-092A-4FEF-8A40-0E509CA79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5CFC36E-80BA-4D4F-A05B-1201A0B64A22}"/>
              </a:ext>
            </a:extLst>
          </p:cNvPr>
          <p:cNvSpPr>
            <a:spLocks noGrp="1"/>
          </p:cNvSpPr>
          <p:nvPr>
            <p:ph idx="1"/>
          </p:nvPr>
        </p:nvSpPr>
        <p:spPr>
          <a:xfrm>
            <a:off x="6491625" y="685799"/>
            <a:ext cx="4816572" cy="5623456"/>
          </a:xfrm>
        </p:spPr>
        <p:txBody>
          <a:bodyPr vert="horz" lIns="91440" tIns="45720" rIns="91440" bIns="45720" rtlCol="0" anchor="ctr">
            <a:normAutofit fontScale="92500"/>
          </a:bodyPr>
          <a:lstStyle/>
          <a:p>
            <a:r>
              <a:rPr lang="en-US" sz="4000" dirty="0">
                <a:solidFill>
                  <a:schemeClr val="tx2"/>
                </a:solidFill>
              </a:rPr>
              <a:t>Cardiorespiratory Endurance</a:t>
            </a:r>
          </a:p>
          <a:p>
            <a:r>
              <a:rPr lang="en-US" sz="4000" dirty="0">
                <a:solidFill>
                  <a:schemeClr val="tx2"/>
                </a:solidFill>
              </a:rPr>
              <a:t>Muscular Strength</a:t>
            </a:r>
          </a:p>
          <a:p>
            <a:r>
              <a:rPr lang="en-US" sz="4000" dirty="0">
                <a:solidFill>
                  <a:schemeClr val="tx2"/>
                </a:solidFill>
              </a:rPr>
              <a:t>Muscular Endurance</a:t>
            </a:r>
          </a:p>
          <a:p>
            <a:r>
              <a:rPr lang="en-US" sz="4000" dirty="0">
                <a:solidFill>
                  <a:schemeClr val="tx2"/>
                </a:solidFill>
              </a:rPr>
              <a:t>Flexibility</a:t>
            </a:r>
          </a:p>
          <a:p>
            <a:r>
              <a:rPr lang="en-US" sz="4000" dirty="0">
                <a:solidFill>
                  <a:schemeClr val="tx2"/>
                </a:solidFill>
              </a:rPr>
              <a:t>Body Composition</a:t>
            </a:r>
          </a:p>
          <a:p>
            <a:pPr marL="0" indent="0">
              <a:buNone/>
            </a:pPr>
            <a:endParaRPr lang="en-US" sz="4000" dirty="0">
              <a:solidFill>
                <a:schemeClr val="tx2"/>
              </a:solidFill>
            </a:endParaRPr>
          </a:p>
        </p:txBody>
      </p:sp>
    </p:spTree>
    <p:extLst>
      <p:ext uri="{BB962C8B-B14F-4D97-AF65-F5344CB8AC3E}">
        <p14:creationId xmlns:p14="http://schemas.microsoft.com/office/powerpoint/2010/main" val="1083647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1503E-0908-4BE6-A90A-970F5B402FAA}"/>
              </a:ext>
            </a:extLst>
          </p:cNvPr>
          <p:cNvSpPr>
            <a:spLocks noGrp="1"/>
          </p:cNvSpPr>
          <p:nvPr>
            <p:ph type="title"/>
          </p:nvPr>
        </p:nvSpPr>
        <p:spPr>
          <a:xfrm>
            <a:off x="684212" y="4487332"/>
            <a:ext cx="8534400" cy="1507067"/>
          </a:xfrm>
        </p:spPr>
        <p:txBody>
          <a:bodyPr>
            <a:normAutofit/>
          </a:bodyPr>
          <a:lstStyle/>
          <a:p>
            <a:r>
              <a:rPr lang="en-US" b="1" dirty="0"/>
              <a:t>Cardiorespiratory endurance</a:t>
            </a:r>
          </a:p>
        </p:txBody>
      </p:sp>
      <p:pic>
        <p:nvPicPr>
          <p:cNvPr id="4" name="Picture 3" descr="A blue and swimming in a pool of water&#10;&#10;Description generated with high confidence">
            <a:extLst>
              <a:ext uri="{FF2B5EF4-FFF2-40B4-BE49-F238E27FC236}">
                <a16:creationId xmlns:a16="http://schemas.microsoft.com/office/drawing/2014/main" id="{AA31FD27-A334-4BBE-BC38-9E27D99091A0}"/>
              </a:ext>
            </a:extLst>
          </p:cNvPr>
          <p:cNvPicPr>
            <a:picLocks noChangeAspect="1"/>
          </p:cNvPicPr>
          <p:nvPr/>
        </p:nvPicPr>
        <p:blipFill>
          <a:blip r:embed="rId2"/>
          <a:stretch>
            <a:fillRect/>
          </a:stretch>
        </p:blipFill>
        <p:spPr>
          <a:xfrm>
            <a:off x="791239" y="757757"/>
            <a:ext cx="5304759" cy="3527664"/>
          </a:xfrm>
          <a:prstGeom prst="rect">
            <a:avLst/>
          </a:prstGeom>
          <a:effectLst>
            <a:innerShdw blurRad="57150" dist="38100" dir="14460000">
              <a:prstClr val="black">
                <a:alpha val="70000"/>
              </a:prstClr>
            </a:innerShdw>
          </a:effectLst>
        </p:spPr>
      </p:pic>
      <p:sp>
        <p:nvSpPr>
          <p:cNvPr id="3" name="Content Placeholder 2">
            <a:extLst>
              <a:ext uri="{FF2B5EF4-FFF2-40B4-BE49-F238E27FC236}">
                <a16:creationId xmlns:a16="http://schemas.microsoft.com/office/drawing/2014/main" id="{97F0A3DE-4A1A-45AF-A6A2-2AB6ED02F3C6}"/>
              </a:ext>
            </a:extLst>
          </p:cNvPr>
          <p:cNvSpPr>
            <a:spLocks noGrp="1"/>
          </p:cNvSpPr>
          <p:nvPr>
            <p:ph idx="1"/>
          </p:nvPr>
        </p:nvSpPr>
        <p:spPr>
          <a:xfrm>
            <a:off x="6499654" y="733647"/>
            <a:ext cx="4419171" cy="3575884"/>
          </a:xfrm>
        </p:spPr>
        <p:txBody>
          <a:bodyPr>
            <a:normAutofit/>
          </a:bodyPr>
          <a:lstStyle/>
          <a:p>
            <a:r>
              <a:rPr lang="en-US" dirty="0"/>
              <a:t>The ability of the heart and lungs to absorb, transport and utilize oxygen over an extended period of time during physical exertion.</a:t>
            </a:r>
          </a:p>
        </p:txBody>
      </p:sp>
    </p:spTree>
    <p:extLst>
      <p:ext uri="{BB962C8B-B14F-4D97-AF65-F5344CB8AC3E}">
        <p14:creationId xmlns:p14="http://schemas.microsoft.com/office/powerpoint/2010/main" val="995893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8B5B63-5D9C-42DF-B3D4-0D346AA17A10}"/>
              </a:ext>
            </a:extLst>
          </p:cNvPr>
          <p:cNvSpPr>
            <a:spLocks noGrp="1"/>
          </p:cNvSpPr>
          <p:nvPr>
            <p:ph type="title"/>
          </p:nvPr>
        </p:nvSpPr>
        <p:spPr/>
        <p:txBody>
          <a:bodyPr/>
          <a:lstStyle/>
          <a:p>
            <a:r>
              <a:rPr lang="en-US" dirty="0"/>
              <a:t>AEROBIC &amp; ANAEROBIC</a:t>
            </a:r>
          </a:p>
        </p:txBody>
      </p:sp>
      <p:sp>
        <p:nvSpPr>
          <p:cNvPr id="5" name="Text Placeholder 4">
            <a:extLst>
              <a:ext uri="{FF2B5EF4-FFF2-40B4-BE49-F238E27FC236}">
                <a16:creationId xmlns:a16="http://schemas.microsoft.com/office/drawing/2014/main" id="{EBB0B8B8-817B-48A9-AF0B-B0222502C8FD}"/>
              </a:ext>
            </a:extLst>
          </p:cNvPr>
          <p:cNvSpPr>
            <a:spLocks noGrp="1"/>
          </p:cNvSpPr>
          <p:nvPr>
            <p:ph type="body" idx="1"/>
          </p:nvPr>
        </p:nvSpPr>
        <p:spPr/>
        <p:txBody>
          <a:bodyPr/>
          <a:lstStyle/>
          <a:p>
            <a:r>
              <a:rPr lang="en-US" dirty="0"/>
              <a:t>Aerobic- w/ oxygen</a:t>
            </a:r>
          </a:p>
        </p:txBody>
      </p:sp>
      <p:sp>
        <p:nvSpPr>
          <p:cNvPr id="6" name="Content Placeholder 5">
            <a:extLst>
              <a:ext uri="{FF2B5EF4-FFF2-40B4-BE49-F238E27FC236}">
                <a16:creationId xmlns:a16="http://schemas.microsoft.com/office/drawing/2014/main" id="{60CB1AFD-91FC-49AD-9CB3-70C832BF09A2}"/>
              </a:ext>
            </a:extLst>
          </p:cNvPr>
          <p:cNvSpPr>
            <a:spLocks noGrp="1"/>
          </p:cNvSpPr>
          <p:nvPr>
            <p:ph sz="half" idx="2"/>
          </p:nvPr>
        </p:nvSpPr>
        <p:spPr/>
        <p:txBody>
          <a:bodyPr/>
          <a:lstStyle/>
          <a:p>
            <a:r>
              <a:rPr lang="en-US" dirty="0"/>
              <a:t>Exercise that improves the efficiency of the body’s cardiovascular system in absorbing and transporting oxygen</a:t>
            </a:r>
          </a:p>
          <a:p>
            <a:r>
              <a:rPr lang="en-US" dirty="0"/>
              <a:t>Examples:</a:t>
            </a:r>
          </a:p>
          <a:p>
            <a:pPr lvl="1"/>
            <a:r>
              <a:rPr lang="en-US" dirty="0"/>
              <a:t>Spinning, running, swimming, dancing and kickboxing</a:t>
            </a:r>
          </a:p>
        </p:txBody>
      </p:sp>
      <p:sp>
        <p:nvSpPr>
          <p:cNvPr id="7" name="Text Placeholder 6">
            <a:extLst>
              <a:ext uri="{FF2B5EF4-FFF2-40B4-BE49-F238E27FC236}">
                <a16:creationId xmlns:a16="http://schemas.microsoft.com/office/drawing/2014/main" id="{2B01833C-3388-4951-B2AC-40540BCD5673}"/>
              </a:ext>
            </a:extLst>
          </p:cNvPr>
          <p:cNvSpPr>
            <a:spLocks noGrp="1"/>
          </p:cNvSpPr>
          <p:nvPr>
            <p:ph type="body" sz="quarter" idx="3"/>
          </p:nvPr>
        </p:nvSpPr>
        <p:spPr/>
        <p:txBody>
          <a:bodyPr/>
          <a:lstStyle/>
          <a:p>
            <a:r>
              <a:rPr lang="en-US" dirty="0"/>
              <a:t>Anaerobic- w/o oxygen</a:t>
            </a:r>
          </a:p>
        </p:txBody>
      </p:sp>
      <p:sp>
        <p:nvSpPr>
          <p:cNvPr id="8" name="Content Placeholder 7">
            <a:extLst>
              <a:ext uri="{FF2B5EF4-FFF2-40B4-BE49-F238E27FC236}">
                <a16:creationId xmlns:a16="http://schemas.microsoft.com/office/drawing/2014/main" id="{F4106BBB-3D1C-4034-9C90-E68B983135C3}"/>
              </a:ext>
            </a:extLst>
          </p:cNvPr>
          <p:cNvSpPr>
            <a:spLocks noGrp="1"/>
          </p:cNvSpPr>
          <p:nvPr>
            <p:ph sz="quarter" idx="4"/>
          </p:nvPr>
        </p:nvSpPr>
        <p:spPr/>
        <p:txBody>
          <a:bodyPr/>
          <a:lstStyle/>
          <a:p>
            <a:r>
              <a:rPr lang="en-US" dirty="0"/>
              <a:t>Exercise that does not improve the efficiency of the body’s cardiovascular system in absorbing and transporting oxygen</a:t>
            </a:r>
          </a:p>
          <a:p>
            <a:r>
              <a:rPr lang="en-US" dirty="0"/>
              <a:t>Examples:</a:t>
            </a:r>
          </a:p>
          <a:p>
            <a:pPr lvl="1"/>
            <a:r>
              <a:rPr lang="en-US" dirty="0"/>
              <a:t>Heavy weight training</a:t>
            </a:r>
          </a:p>
          <a:p>
            <a:pPr marL="457200" lvl="1" indent="0">
              <a:buNone/>
            </a:pPr>
            <a:endParaRPr lang="en-US" dirty="0"/>
          </a:p>
        </p:txBody>
      </p:sp>
    </p:spTree>
    <p:extLst>
      <p:ext uri="{BB962C8B-B14F-4D97-AF65-F5344CB8AC3E}">
        <p14:creationId xmlns:p14="http://schemas.microsoft.com/office/powerpoint/2010/main" val="2139459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24" name="Rectangle 23">
            <a:extLst>
              <a:ext uri="{FF2B5EF4-FFF2-40B4-BE49-F238E27FC236}">
                <a16:creationId xmlns:a16="http://schemas.microsoft.com/office/drawing/2014/main" id="{BDA3A76A-4B4C-456C-9E11-7C85352E4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8EDD6543-7DFF-4FE1-AF7F-5BD95D88BC7D}"/>
              </a:ext>
            </a:extLst>
          </p:cNvPr>
          <p:cNvSpPr>
            <a:spLocks noGrp="1"/>
          </p:cNvSpPr>
          <p:nvPr>
            <p:ph type="title"/>
          </p:nvPr>
        </p:nvSpPr>
        <p:spPr>
          <a:xfrm>
            <a:off x="4944753" y="628617"/>
            <a:ext cx="6559859" cy="3028983"/>
          </a:xfrm>
        </p:spPr>
        <p:txBody>
          <a:bodyPr vert="horz" lIns="91440" tIns="45720" rIns="91440" bIns="45720" rtlCol="0" anchor="b">
            <a:normAutofit/>
          </a:bodyPr>
          <a:lstStyle/>
          <a:p>
            <a:r>
              <a:rPr lang="en-US" sz="4800" dirty="0"/>
              <a:t>MUSCULAR STRENGTH</a:t>
            </a:r>
          </a:p>
        </p:txBody>
      </p:sp>
      <p:sp>
        <p:nvSpPr>
          <p:cNvPr id="8" name="Content Placeholder 7">
            <a:extLst>
              <a:ext uri="{FF2B5EF4-FFF2-40B4-BE49-F238E27FC236}">
                <a16:creationId xmlns:a16="http://schemas.microsoft.com/office/drawing/2014/main" id="{AC8BFD72-FF18-4054-88C5-430393D2FFCA}"/>
              </a:ext>
            </a:extLst>
          </p:cNvPr>
          <p:cNvSpPr>
            <a:spLocks noGrp="1"/>
          </p:cNvSpPr>
          <p:nvPr>
            <p:ph idx="1"/>
          </p:nvPr>
        </p:nvSpPr>
        <p:spPr>
          <a:xfrm>
            <a:off x="4945624" y="3843868"/>
            <a:ext cx="5414401" cy="1564744"/>
          </a:xfrm>
        </p:spPr>
        <p:txBody>
          <a:bodyPr vert="horz" lIns="91440" tIns="45720" rIns="91440" bIns="45720" rtlCol="0" anchor="t">
            <a:normAutofit/>
          </a:bodyPr>
          <a:lstStyle/>
          <a:p>
            <a:pPr marL="0" indent="0">
              <a:buNone/>
            </a:pPr>
            <a:r>
              <a:rPr lang="en-US" sz="2400" dirty="0"/>
              <a:t>Refers to the amount of force a muscle can produce with a single maximal effort. </a:t>
            </a:r>
          </a:p>
        </p:txBody>
      </p:sp>
      <p:pic>
        <p:nvPicPr>
          <p:cNvPr id="9" name="Picture 8" descr="A picture containing sport, person, grass, woman&#10;&#10;Description generated with very high confidence">
            <a:extLst>
              <a:ext uri="{FF2B5EF4-FFF2-40B4-BE49-F238E27FC236}">
                <a16:creationId xmlns:a16="http://schemas.microsoft.com/office/drawing/2014/main" id="{EB893926-CFF0-4DE5-A65B-055218798772}"/>
              </a:ext>
            </a:extLst>
          </p:cNvPr>
          <p:cNvPicPr>
            <a:picLocks noChangeAspect="1"/>
          </p:cNvPicPr>
          <p:nvPr/>
        </p:nvPicPr>
        <p:blipFill rotWithShape="1">
          <a:blip r:embed="rId2"/>
          <a:srcRect l="5269" r="40518" b="2"/>
          <a:stretch/>
        </p:blipFill>
        <p:spPr>
          <a:xfrm>
            <a:off x="633999" y="620721"/>
            <a:ext cx="4001315" cy="5277159"/>
          </a:xfrm>
          <a:custGeom>
            <a:avLst/>
            <a:gdLst>
              <a:gd name="connsiteX0" fmla="*/ 344814 w 3280141"/>
              <a:gd name="connsiteY0" fmla="*/ 0 h 4571999"/>
              <a:gd name="connsiteX1" fmla="*/ 3280141 w 3280141"/>
              <a:gd name="connsiteY1" fmla="*/ 0 h 4571999"/>
              <a:gd name="connsiteX2" fmla="*/ 3280141 w 3280141"/>
              <a:gd name="connsiteY2" fmla="*/ 4172808 h 4571999"/>
              <a:gd name="connsiteX3" fmla="*/ 2880950 w 3280141"/>
              <a:gd name="connsiteY3" fmla="*/ 4571999 h 4571999"/>
              <a:gd name="connsiteX4" fmla="*/ 0 w 3280141"/>
              <a:gd name="connsiteY4" fmla="*/ 4571999 h 4571999"/>
              <a:gd name="connsiteX5" fmla="*/ 0 w 3280141"/>
              <a:gd name="connsiteY5" fmla="*/ 344814 h 457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0141" h="4571999">
                <a:moveTo>
                  <a:pt x="344814" y="0"/>
                </a:moveTo>
                <a:lnTo>
                  <a:pt x="3280141" y="0"/>
                </a:lnTo>
                <a:lnTo>
                  <a:pt x="3280141" y="4172808"/>
                </a:lnTo>
                <a:lnTo>
                  <a:pt x="2880950" y="4571999"/>
                </a:lnTo>
                <a:lnTo>
                  <a:pt x="0" y="4571999"/>
                </a:lnTo>
                <a:lnTo>
                  <a:pt x="0" y="344814"/>
                </a:lnTo>
                <a:close/>
              </a:path>
            </a:pathLst>
          </a:custGeom>
          <a:ln w="15875">
            <a:solidFill>
              <a:schemeClr val="tx1">
                <a:alpha val="40000"/>
              </a:schemeClr>
            </a:solidFill>
          </a:ln>
          <a:effectLst>
            <a:innerShdw blurRad="57150" dist="38100" dir="14460000">
              <a:srgbClr val="000000">
                <a:alpha val="70000"/>
              </a:srgbClr>
            </a:innerShdw>
          </a:effectLst>
        </p:spPr>
      </p:pic>
      <p:grpSp>
        <p:nvGrpSpPr>
          <p:cNvPr id="26" name="Group 25">
            <a:extLst>
              <a:ext uri="{FF2B5EF4-FFF2-40B4-BE49-F238E27FC236}">
                <a16:creationId xmlns:a16="http://schemas.microsoft.com/office/drawing/2014/main" id="{DD4CBF5D-710D-4A8C-B442-E5D98674747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7" name="Straight Connector 26">
              <a:extLst>
                <a:ext uri="{FF2B5EF4-FFF2-40B4-BE49-F238E27FC236}">
                  <a16:creationId xmlns:a16="http://schemas.microsoft.com/office/drawing/2014/main" id="{5D9ADFAC-F7DF-40A7-8F80-B7A92671EA7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83F67D8-5F47-449F-990F-A3EAD3DDB2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FC5A41C4-4EA6-4CBD-A7CE-467A86B9805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A25FA7EA-F587-4CA2-8409-5BC791A454D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3DA58F87-0089-45DB-BDA9-0CF6C0ABD6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587740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CA6826-032C-4799-B079-15DB2A6C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B299EE-8D55-4F43-8692-B16F8D50A97B}"/>
              </a:ext>
            </a:extLst>
          </p:cNvPr>
          <p:cNvSpPr>
            <a:spLocks noGrp="1"/>
          </p:cNvSpPr>
          <p:nvPr>
            <p:ph type="title"/>
          </p:nvPr>
        </p:nvSpPr>
        <p:spPr>
          <a:xfrm>
            <a:off x="684212" y="4487332"/>
            <a:ext cx="8534400" cy="1507067"/>
          </a:xfrm>
        </p:spPr>
        <p:txBody>
          <a:bodyPr>
            <a:normAutofit/>
          </a:bodyPr>
          <a:lstStyle/>
          <a:p>
            <a:r>
              <a:rPr lang="en-US" dirty="0"/>
              <a:t>MUSCULAR ENDURANCE</a:t>
            </a:r>
          </a:p>
        </p:txBody>
      </p:sp>
      <p:sp>
        <p:nvSpPr>
          <p:cNvPr id="3" name="Content Placeholder 2">
            <a:extLst>
              <a:ext uri="{FF2B5EF4-FFF2-40B4-BE49-F238E27FC236}">
                <a16:creationId xmlns:a16="http://schemas.microsoft.com/office/drawing/2014/main" id="{568FF453-E13F-441B-8EF4-36C5092BB503}"/>
              </a:ext>
            </a:extLst>
          </p:cNvPr>
          <p:cNvSpPr>
            <a:spLocks noGrp="1"/>
          </p:cNvSpPr>
          <p:nvPr>
            <p:ph idx="1"/>
          </p:nvPr>
        </p:nvSpPr>
        <p:spPr>
          <a:xfrm>
            <a:off x="684212" y="685800"/>
            <a:ext cx="7201259" cy="3615267"/>
          </a:xfrm>
        </p:spPr>
        <p:txBody>
          <a:bodyPr>
            <a:normAutofit/>
          </a:bodyPr>
          <a:lstStyle/>
          <a:p>
            <a:r>
              <a:rPr lang="en-US" sz="2400" dirty="0"/>
              <a:t>The ability of a muscle or group of muscles to sustain repeated contractions against a resistance for an extended period of time. </a:t>
            </a:r>
          </a:p>
        </p:txBody>
      </p:sp>
      <p:pic>
        <p:nvPicPr>
          <p:cNvPr id="4" name="Picture 3">
            <a:extLst>
              <a:ext uri="{FF2B5EF4-FFF2-40B4-BE49-F238E27FC236}">
                <a16:creationId xmlns:a16="http://schemas.microsoft.com/office/drawing/2014/main" id="{0E186F6C-AB72-43F0-BBB5-6A04EC79D7E7}"/>
              </a:ext>
            </a:extLst>
          </p:cNvPr>
          <p:cNvPicPr>
            <a:picLocks noChangeAspect="1"/>
          </p:cNvPicPr>
          <p:nvPr/>
        </p:nvPicPr>
        <p:blipFill>
          <a:blip r:embed="rId2"/>
          <a:stretch>
            <a:fillRect/>
          </a:stretch>
        </p:blipFill>
        <p:spPr>
          <a:xfrm>
            <a:off x="8319504" y="1054101"/>
            <a:ext cx="3185108" cy="3185108"/>
          </a:xfrm>
          <a:prstGeom prst="rect">
            <a:avLst/>
          </a:prstGeom>
          <a:effectLst>
            <a:innerShdw blurRad="57150" dist="38100" dir="14460000">
              <a:prstClr val="black">
                <a:alpha val="70000"/>
              </a:prstClr>
            </a:innerShdw>
          </a:effectLst>
        </p:spPr>
      </p:pic>
      <p:grpSp>
        <p:nvGrpSpPr>
          <p:cNvPr id="11" name="Group 10">
            <a:extLst>
              <a:ext uri="{FF2B5EF4-FFF2-40B4-BE49-F238E27FC236}">
                <a16:creationId xmlns:a16="http://schemas.microsoft.com/office/drawing/2014/main" id="{DD58A807-BD0E-4B1D-A523-2F20E7FE26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33837"/>
            <a:ext cx="2981858" cy="3208867"/>
            <a:chOff x="9206969" y="2963333"/>
            <a:chExt cx="2981858" cy="3208867"/>
          </a:xfrm>
        </p:grpSpPr>
        <p:cxnSp>
          <p:nvCxnSpPr>
            <p:cNvPr id="12" name="Straight Connector 11">
              <a:extLst>
                <a:ext uri="{FF2B5EF4-FFF2-40B4-BE49-F238E27FC236}">
                  <a16:creationId xmlns:a16="http://schemas.microsoft.com/office/drawing/2014/main" id="{AC82FD88-0436-4D5C-B5A2-7B90191949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E2706DBD-9DBD-49D6-80EB-C896096D2F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51C7442-3F0F-49E3-9389-D6B4BAE14A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BA614368-43A5-4794-BA71-09F8585F9F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F42B96B-0C70-40CB-A027-175F2A1657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14473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person, wall, sitting, indoor&#10;&#10;Description generated with very high confidence">
            <a:extLst>
              <a:ext uri="{FF2B5EF4-FFF2-40B4-BE49-F238E27FC236}">
                <a16:creationId xmlns:a16="http://schemas.microsoft.com/office/drawing/2014/main" id="{5703C186-85C5-437C-95B4-35A3D9006C3D}"/>
              </a:ext>
            </a:extLst>
          </p:cNvPr>
          <p:cNvPicPr>
            <a:picLocks noChangeAspect="1"/>
          </p:cNvPicPr>
          <p:nvPr/>
        </p:nvPicPr>
        <p:blipFill rotWithShape="1">
          <a:blip r:embed="rId2">
            <a:alphaModFix amt="35000"/>
            <a:extLst/>
          </a:blip>
          <a:srcRect b="16974"/>
          <a:stretch/>
        </p:blipFill>
        <p:spPr>
          <a:xfrm>
            <a:off x="3174" y="10"/>
            <a:ext cx="12192000" cy="6857990"/>
          </a:xfrm>
          <a:prstGeom prst="rect">
            <a:avLst/>
          </a:prstGeom>
        </p:spPr>
      </p:pic>
      <p:sp>
        <p:nvSpPr>
          <p:cNvPr id="2" name="Title 1">
            <a:extLst>
              <a:ext uri="{FF2B5EF4-FFF2-40B4-BE49-F238E27FC236}">
                <a16:creationId xmlns:a16="http://schemas.microsoft.com/office/drawing/2014/main" id="{73C065D0-2AF9-4AB4-81E5-5CFD64477AC1}"/>
              </a:ext>
            </a:extLst>
          </p:cNvPr>
          <p:cNvSpPr>
            <a:spLocks noGrp="1"/>
          </p:cNvSpPr>
          <p:nvPr>
            <p:ph type="title"/>
          </p:nvPr>
        </p:nvSpPr>
        <p:spPr>
          <a:xfrm>
            <a:off x="684212" y="4487332"/>
            <a:ext cx="8534400" cy="1507067"/>
          </a:xfrm>
        </p:spPr>
        <p:txBody>
          <a:bodyPr>
            <a:normAutofit/>
          </a:bodyPr>
          <a:lstStyle/>
          <a:p>
            <a:r>
              <a:rPr lang="en-US" b="1" dirty="0"/>
              <a:t>flexibility</a:t>
            </a:r>
          </a:p>
        </p:txBody>
      </p:sp>
      <p:sp>
        <p:nvSpPr>
          <p:cNvPr id="3" name="Content Placeholder 2">
            <a:extLst>
              <a:ext uri="{FF2B5EF4-FFF2-40B4-BE49-F238E27FC236}">
                <a16:creationId xmlns:a16="http://schemas.microsoft.com/office/drawing/2014/main" id="{886287E8-CFA3-4911-B3D2-F66DDD5D00F8}"/>
              </a:ext>
            </a:extLst>
          </p:cNvPr>
          <p:cNvSpPr>
            <a:spLocks noGrp="1"/>
          </p:cNvSpPr>
          <p:nvPr>
            <p:ph idx="1"/>
          </p:nvPr>
        </p:nvSpPr>
        <p:spPr>
          <a:xfrm>
            <a:off x="684212" y="685800"/>
            <a:ext cx="8534400" cy="3615267"/>
          </a:xfrm>
        </p:spPr>
        <p:txBody>
          <a:bodyPr>
            <a:normAutofit/>
          </a:bodyPr>
          <a:lstStyle/>
          <a:p>
            <a:r>
              <a:rPr lang="en-US" b="1" dirty="0">
                <a:solidFill>
                  <a:schemeClr val="tx1"/>
                </a:solidFill>
              </a:rPr>
              <a:t>The range of motion of your joints and the ability of your joints moving freely</a:t>
            </a:r>
          </a:p>
          <a:p>
            <a:r>
              <a:rPr lang="en-US" b="1" dirty="0">
                <a:solidFill>
                  <a:schemeClr val="tx1"/>
                </a:solidFill>
              </a:rPr>
              <a:t>Flexibility will help reduce the chance of an injury </a:t>
            </a:r>
          </a:p>
        </p:txBody>
      </p:sp>
    </p:spTree>
    <p:extLst>
      <p:ext uri="{BB962C8B-B14F-4D97-AF65-F5344CB8AC3E}">
        <p14:creationId xmlns:p14="http://schemas.microsoft.com/office/powerpoint/2010/main" val="466880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512F9CB-A1A0-4043-A103-F6A4B94B69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DBE6588-EE16-4389-857C-86A156D49E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17FD48D2-B0A7-413D-B947-AA55AC1296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BE668D0-D906-4EEE-B32F-8C028624B8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D1DE67A3-B8F6-4CFD-A8E0-D15200F231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9" name="Rectangle 18">
            <a:extLst>
              <a:ext uri="{FF2B5EF4-FFF2-40B4-BE49-F238E27FC236}">
                <a16:creationId xmlns:a16="http://schemas.microsoft.com/office/drawing/2014/main" id="{762362DE-7747-4D8B-99FA-8E36F0B15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1EDF0B-0C86-4F15-8F58-5EB6E114E76D}"/>
              </a:ext>
            </a:extLst>
          </p:cNvPr>
          <p:cNvSpPr>
            <a:spLocks noGrp="1"/>
          </p:cNvSpPr>
          <p:nvPr>
            <p:ph type="title"/>
          </p:nvPr>
        </p:nvSpPr>
        <p:spPr>
          <a:xfrm>
            <a:off x="5135754" y="628617"/>
            <a:ext cx="6368858" cy="3028983"/>
          </a:xfrm>
        </p:spPr>
        <p:txBody>
          <a:bodyPr vert="horz" lIns="91440" tIns="45720" rIns="91440" bIns="45720" rtlCol="0" anchor="b">
            <a:normAutofit/>
          </a:bodyPr>
          <a:lstStyle/>
          <a:p>
            <a:r>
              <a:rPr lang="en-US" sz="4800"/>
              <a:t>Body Composition</a:t>
            </a:r>
          </a:p>
        </p:txBody>
      </p:sp>
      <p:sp>
        <p:nvSpPr>
          <p:cNvPr id="3" name="Content Placeholder 2">
            <a:extLst>
              <a:ext uri="{FF2B5EF4-FFF2-40B4-BE49-F238E27FC236}">
                <a16:creationId xmlns:a16="http://schemas.microsoft.com/office/drawing/2014/main" id="{7FFCCD6C-3803-4E0F-9C27-AB971B61F5AA}"/>
              </a:ext>
            </a:extLst>
          </p:cNvPr>
          <p:cNvSpPr>
            <a:spLocks noGrp="1"/>
          </p:cNvSpPr>
          <p:nvPr>
            <p:ph idx="1"/>
          </p:nvPr>
        </p:nvSpPr>
        <p:spPr>
          <a:xfrm>
            <a:off x="5126845" y="3843868"/>
            <a:ext cx="5233180" cy="1564744"/>
          </a:xfrm>
        </p:spPr>
        <p:txBody>
          <a:bodyPr vert="horz" lIns="91440" tIns="45720" rIns="91440" bIns="45720" rtlCol="0" anchor="t">
            <a:normAutofit/>
          </a:bodyPr>
          <a:lstStyle/>
          <a:p>
            <a:pPr marL="0" indent="0">
              <a:buNone/>
            </a:pPr>
            <a:r>
              <a:rPr lang="en-US" sz="2100"/>
              <a:t>Used to describe the percentages of fat, bone, water and muscle in human bodies.</a:t>
            </a:r>
          </a:p>
        </p:txBody>
      </p:sp>
      <p:pic>
        <p:nvPicPr>
          <p:cNvPr id="4" name="Picture 3">
            <a:extLst>
              <a:ext uri="{FF2B5EF4-FFF2-40B4-BE49-F238E27FC236}">
                <a16:creationId xmlns:a16="http://schemas.microsoft.com/office/drawing/2014/main" id="{07310077-5326-478D-8AA6-B319BEA91BC4}"/>
              </a:ext>
            </a:extLst>
          </p:cNvPr>
          <p:cNvPicPr>
            <a:picLocks noChangeAspect="1"/>
          </p:cNvPicPr>
          <p:nvPr/>
        </p:nvPicPr>
        <p:blipFill>
          <a:blip r:embed="rId2"/>
          <a:stretch>
            <a:fillRect/>
          </a:stretch>
        </p:blipFill>
        <p:spPr>
          <a:xfrm>
            <a:off x="646633" y="1264416"/>
            <a:ext cx="4004489" cy="4004489"/>
          </a:xfrm>
          <a:prstGeom prst="rect">
            <a:avLst/>
          </a:prstGeom>
          <a:ln w="15875">
            <a:solidFill>
              <a:srgbClr val="FFFFFF">
                <a:alpha val="40000"/>
              </a:srgbClr>
            </a:solidFill>
          </a:ln>
          <a:effectLst>
            <a:innerShdw blurRad="57150" dist="38100" dir="14460000">
              <a:prstClr val="black">
                <a:alpha val="70000"/>
              </a:prstClr>
            </a:innerShdw>
          </a:effectLst>
        </p:spPr>
      </p:pic>
      <p:grpSp>
        <p:nvGrpSpPr>
          <p:cNvPr id="21" name="Group 20">
            <a:extLst>
              <a:ext uri="{FF2B5EF4-FFF2-40B4-BE49-F238E27FC236}">
                <a16:creationId xmlns:a16="http://schemas.microsoft.com/office/drawing/2014/main" id="{25123E6E-F713-4254-A6BF-358CC8EC6C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2" name="Straight Connector 21">
              <a:extLst>
                <a:ext uri="{FF2B5EF4-FFF2-40B4-BE49-F238E27FC236}">
                  <a16:creationId xmlns:a16="http://schemas.microsoft.com/office/drawing/2014/main" id="{2F690FE0-5412-4598-8AD6-769BB36E2C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B4850BB6-6709-408E-BEFD-24DC5E3C29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03B410-983E-40D8-A4EA-2BB747CB00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12B92421-6A58-4A51-AB7D-B97EA85E30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9D092B0B-C6FB-4CDC-ABE8-5C817CAC69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679465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CA6826-032C-4799-B079-15DB2A6C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C71A0F-7572-4ECE-8B18-B5C9A1708C8C}"/>
              </a:ext>
            </a:extLst>
          </p:cNvPr>
          <p:cNvSpPr>
            <a:spLocks noGrp="1"/>
          </p:cNvSpPr>
          <p:nvPr>
            <p:ph type="title"/>
          </p:nvPr>
        </p:nvSpPr>
        <p:spPr>
          <a:xfrm>
            <a:off x="684212" y="4487332"/>
            <a:ext cx="8534400" cy="1507067"/>
          </a:xfrm>
        </p:spPr>
        <p:txBody>
          <a:bodyPr>
            <a:normAutofit/>
          </a:bodyPr>
          <a:lstStyle/>
          <a:p>
            <a:r>
              <a:rPr lang="en-US" b="1" dirty="0"/>
              <a:t>Look at your composition, not the number on the scale!</a:t>
            </a:r>
          </a:p>
        </p:txBody>
      </p:sp>
      <p:sp>
        <p:nvSpPr>
          <p:cNvPr id="3" name="Content Placeholder 2">
            <a:extLst>
              <a:ext uri="{FF2B5EF4-FFF2-40B4-BE49-F238E27FC236}">
                <a16:creationId xmlns:a16="http://schemas.microsoft.com/office/drawing/2014/main" id="{58475722-7CD2-4D5E-ABE1-8E0E14492572}"/>
              </a:ext>
            </a:extLst>
          </p:cNvPr>
          <p:cNvSpPr>
            <a:spLocks noGrp="1"/>
          </p:cNvSpPr>
          <p:nvPr>
            <p:ph idx="1"/>
          </p:nvPr>
        </p:nvSpPr>
        <p:spPr>
          <a:xfrm>
            <a:off x="166256" y="96982"/>
            <a:ext cx="7719216" cy="4544291"/>
          </a:xfrm>
        </p:spPr>
        <p:txBody>
          <a:bodyPr>
            <a:normAutofit/>
          </a:bodyPr>
          <a:lstStyle/>
          <a:p>
            <a:pPr>
              <a:lnSpc>
                <a:spcPct val="90000"/>
              </a:lnSpc>
            </a:pPr>
            <a:r>
              <a:rPr lang="en-US" sz="1700" dirty="0"/>
              <a:t>Why?</a:t>
            </a:r>
          </a:p>
          <a:p>
            <a:pPr lvl="1">
              <a:lnSpc>
                <a:spcPct val="90000"/>
              </a:lnSpc>
            </a:pPr>
            <a:r>
              <a:rPr lang="en-US" sz="1700" dirty="0"/>
              <a:t>Your body is made up of two things fat and non-fat (put these two things together and that makes up your weight)</a:t>
            </a:r>
          </a:p>
          <a:p>
            <a:pPr lvl="2">
              <a:lnSpc>
                <a:spcPct val="90000"/>
              </a:lnSpc>
            </a:pPr>
            <a:r>
              <a:rPr lang="en-US" sz="1700" dirty="0"/>
              <a:t>Fat are your essential fats and excess fats</a:t>
            </a:r>
          </a:p>
          <a:p>
            <a:pPr lvl="2">
              <a:lnSpc>
                <a:spcPct val="90000"/>
              </a:lnSpc>
            </a:pPr>
            <a:r>
              <a:rPr lang="en-US" sz="1700" dirty="0"/>
              <a:t>Non fat are your muscles and bones</a:t>
            </a:r>
          </a:p>
          <a:p>
            <a:pPr lvl="2">
              <a:lnSpc>
                <a:spcPct val="90000"/>
              </a:lnSpc>
            </a:pPr>
            <a:r>
              <a:rPr lang="en-US" sz="1700" dirty="0"/>
              <a:t>Your weight does not always indicate how healthy you are</a:t>
            </a:r>
          </a:p>
          <a:p>
            <a:pPr lvl="1">
              <a:lnSpc>
                <a:spcPct val="90000"/>
              </a:lnSpc>
            </a:pPr>
            <a:r>
              <a:rPr lang="en-US" sz="1700" dirty="0"/>
              <a:t>Muscle does not weigh more than fat because…a pound is pound!</a:t>
            </a:r>
          </a:p>
          <a:p>
            <a:pPr lvl="2">
              <a:lnSpc>
                <a:spcPct val="90000"/>
              </a:lnSpc>
            </a:pPr>
            <a:r>
              <a:rPr lang="en-US" sz="1700" dirty="0"/>
              <a:t>Muscle is more dense though than fat is so it seems “heavier”. </a:t>
            </a:r>
          </a:p>
          <a:p>
            <a:pPr lvl="2">
              <a:lnSpc>
                <a:spcPct val="90000"/>
              </a:lnSpc>
            </a:pPr>
            <a:r>
              <a:rPr lang="en-US" sz="1700" dirty="0"/>
              <a:t>A pound of muscle will take up much less space than a pound of fat</a:t>
            </a:r>
          </a:p>
        </p:txBody>
      </p:sp>
      <p:pic>
        <p:nvPicPr>
          <p:cNvPr id="4" name="Picture 3" descr="A picture containing food&#10;&#10;Description generated with very high confidence">
            <a:extLst>
              <a:ext uri="{FF2B5EF4-FFF2-40B4-BE49-F238E27FC236}">
                <a16:creationId xmlns:a16="http://schemas.microsoft.com/office/drawing/2014/main" id="{5726F8F3-6EC6-45CF-9A84-0F42D2AB270F}"/>
              </a:ext>
            </a:extLst>
          </p:cNvPr>
          <p:cNvPicPr>
            <a:picLocks noChangeAspect="1"/>
          </p:cNvPicPr>
          <p:nvPr/>
        </p:nvPicPr>
        <p:blipFill>
          <a:blip r:embed="rId2"/>
          <a:stretch>
            <a:fillRect/>
          </a:stretch>
        </p:blipFill>
        <p:spPr>
          <a:xfrm>
            <a:off x="8319504" y="1754825"/>
            <a:ext cx="3185108" cy="1783660"/>
          </a:xfrm>
          <a:prstGeom prst="rect">
            <a:avLst/>
          </a:prstGeom>
          <a:effectLst>
            <a:innerShdw blurRad="57150" dist="38100" dir="14460000">
              <a:prstClr val="black">
                <a:alpha val="70000"/>
              </a:prstClr>
            </a:innerShdw>
          </a:effectLst>
        </p:spPr>
      </p:pic>
      <p:grpSp>
        <p:nvGrpSpPr>
          <p:cNvPr id="11" name="Group 10">
            <a:extLst>
              <a:ext uri="{FF2B5EF4-FFF2-40B4-BE49-F238E27FC236}">
                <a16:creationId xmlns:a16="http://schemas.microsoft.com/office/drawing/2014/main" id="{DD58A807-BD0E-4B1D-A523-2F20E7FE26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33837"/>
            <a:ext cx="2981858" cy="3208867"/>
            <a:chOff x="9206969" y="2963333"/>
            <a:chExt cx="2981858" cy="3208867"/>
          </a:xfrm>
        </p:grpSpPr>
        <p:cxnSp>
          <p:nvCxnSpPr>
            <p:cNvPr id="12" name="Straight Connector 11">
              <a:extLst>
                <a:ext uri="{FF2B5EF4-FFF2-40B4-BE49-F238E27FC236}">
                  <a16:creationId xmlns:a16="http://schemas.microsoft.com/office/drawing/2014/main" id="{AC82FD88-0436-4D5C-B5A2-7B90191949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E2706DBD-9DBD-49D6-80EB-C896096D2F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51C7442-3F0F-49E3-9389-D6B4BAE14A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BA614368-43A5-4794-BA71-09F8585F9F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F42B96B-0C70-40CB-A027-175F2A1657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84529542"/>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593</TotalTime>
  <Words>685</Words>
  <Application>Microsoft Office PowerPoint</Application>
  <PresentationFormat>Widescreen</PresentationFormat>
  <Paragraphs>71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Century Gothic</vt:lpstr>
      <vt:lpstr>Wingdings</vt:lpstr>
      <vt:lpstr>Wingdings 3</vt:lpstr>
      <vt:lpstr>Slice</vt:lpstr>
      <vt:lpstr>Personal fitness lesson #3</vt:lpstr>
      <vt:lpstr>The 5 Components of fitness</vt:lpstr>
      <vt:lpstr>Cardiorespiratory endurance</vt:lpstr>
      <vt:lpstr>AEROBIC &amp; ANAEROBIC</vt:lpstr>
      <vt:lpstr>MUSCULAR STRENGTH</vt:lpstr>
      <vt:lpstr>MUSCULAR ENDURANCE</vt:lpstr>
      <vt:lpstr>flexibility</vt:lpstr>
      <vt:lpstr>Body Composition</vt:lpstr>
      <vt:lpstr>Look at your composition, not the number on the scale!</vt:lpstr>
      <vt:lpstr>Why it is good to increase muscle mass</vt:lpstr>
      <vt:lpstr>Are women “fattier” than men? (Read that question carefully and closely)</vt:lpstr>
      <vt:lpstr>What is bmi?</vt:lpstr>
      <vt:lpstr>What types of training will increase muscle and reduce fat?</vt:lpstr>
      <vt:lpstr>CIRCUIT TRAINING SAMPLE</vt:lpstr>
      <vt:lpstr>Interval training sample</vt:lpstr>
      <vt:lpstr>Resistance training sample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fitness lesson #3</dc:title>
  <dc:creator>RABBERMAN, KERRI A</dc:creator>
  <cp:lastModifiedBy>RABBERMAN, KERRI A</cp:lastModifiedBy>
  <cp:revision>8</cp:revision>
  <dcterms:created xsi:type="dcterms:W3CDTF">2018-08-25T03:22:54Z</dcterms:created>
  <dcterms:modified xsi:type="dcterms:W3CDTF">2018-08-25T13:16:31Z</dcterms:modified>
</cp:coreProperties>
</file>